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8"/>
    <p:restoredTop sz="94586"/>
  </p:normalViewPr>
  <p:slideViewPr>
    <p:cSldViewPr snapToGrid="0" snapToObjects="1">
      <p:cViewPr varScale="1">
        <p:scale>
          <a:sx n="102" d="100"/>
          <a:sy n="102" d="100"/>
        </p:scale>
        <p:origin x="1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642549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2016 edits were only to change Colonomos Pedalogial Model to Colonomos Integrated Model (IMI). However, when footer was changed to 2016, all pages reflowed, so there are a lot of adjustments made to layout, but not to content. -- Nancy Creighton, Purple Swirl Arts.</a:t>
            </a:r>
          </a:p>
        </p:txBody>
      </p:sp>
      <p:sp>
        <p:nvSpPr>
          <p:cNvPr id="23" name="Shape 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7084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23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177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9617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147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709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23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577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7653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2787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51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 name="Shape 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6821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4432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8760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4197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2555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395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328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87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2311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250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115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550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5581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214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0245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4" name="Shape 2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2069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3237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6316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247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2389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724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4683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 name="Shape 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8784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8713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344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5800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46328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322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4343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4562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34311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2144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17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5068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959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077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57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767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0072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056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0"/>
        <p:cNvGrpSpPr/>
        <p:nvPr/>
      </p:nvGrpSpPr>
      <p:grpSpPr>
        <a:xfrm>
          <a:off x="0" y="0"/>
          <a:ext cx="0" cy="0"/>
          <a:chOff x="0" y="0"/>
          <a:chExt cx="0" cy="0"/>
        </a:xfrm>
      </p:grpSpPr>
      <p:pic>
        <p:nvPicPr>
          <p:cNvPr id="11" name="Shape 11"/>
          <p:cNvPicPr preferRelativeResize="0"/>
          <p:nvPr/>
        </p:nvPicPr>
        <p:blipFill rotWithShape="1">
          <a:blip r:embed="rId2">
            <a:alphaModFix/>
          </a:blip>
          <a:srcRect/>
          <a:stretch/>
        </p:blipFill>
        <p:spPr>
          <a:xfrm>
            <a:off x="0" y="0"/>
            <a:ext cx="5431054" cy="1442552"/>
          </a:xfrm>
          <a:prstGeom prst="rect">
            <a:avLst/>
          </a:prstGeom>
          <a:noFill/>
          <a:ln>
            <a:noFill/>
          </a:ln>
        </p:spPr>
      </p:pic>
      <p:pic>
        <p:nvPicPr>
          <p:cNvPr id="12" name="Shape 12"/>
          <p:cNvPicPr preferRelativeResize="0"/>
          <p:nvPr/>
        </p:nvPicPr>
        <p:blipFill rotWithShape="1">
          <a:blip r:embed="rId3">
            <a:alphaModFix/>
          </a:blip>
          <a:srcRect/>
          <a:stretch/>
        </p:blipFill>
        <p:spPr>
          <a:xfrm>
            <a:off x="3459907" y="1759857"/>
            <a:ext cx="2221882" cy="1512260"/>
          </a:xfrm>
          <a:prstGeom prst="rect">
            <a:avLst/>
          </a:prstGeom>
          <a:noFill/>
          <a:ln>
            <a:noFill/>
          </a:ln>
        </p:spPr>
      </p:pic>
      <p:sp>
        <p:nvSpPr>
          <p:cNvPr id="13" name="Shape 13"/>
          <p:cNvSpPr txBox="1"/>
          <p:nvPr/>
        </p:nvSpPr>
        <p:spPr>
          <a:xfrm>
            <a:off x="313553" y="3251784"/>
            <a:ext cx="8497296" cy="259295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04000"/>
              </a:buClr>
              <a:buSzPct val="25000"/>
              <a:buFont typeface="Arial Narrow"/>
              <a:buNone/>
            </a:pPr>
            <a:r>
              <a:rPr lang="en-US" sz="5400" b="1" i="0" u="none" strike="noStrike" cap="none">
                <a:solidFill>
                  <a:srgbClr val="804000"/>
                </a:solidFill>
                <a:latin typeface="Arial Narrow"/>
                <a:ea typeface="Arial Narrow"/>
                <a:cs typeface="Arial Narrow"/>
                <a:sym typeface="Arial Narrow"/>
              </a:rPr>
              <a:t>Deaf Interpreter Curriculum </a:t>
            </a:r>
          </a:p>
          <a:p>
            <a:pPr marL="0" marR="0" lvl="0" indent="0" algn="ctr" rtl="0">
              <a:spcBef>
                <a:spcPts val="1200"/>
              </a:spcBef>
              <a:buClr>
                <a:srgbClr val="157FB9"/>
              </a:buClr>
              <a:buSzPct val="25000"/>
              <a:buFont typeface="Arial Narrow"/>
              <a:buNone/>
            </a:pPr>
            <a:r>
              <a:rPr lang="en-US" sz="3600" b="1" i="0" u="none" strike="noStrike" cap="none">
                <a:solidFill>
                  <a:srgbClr val="157FB9"/>
                </a:solidFill>
                <a:latin typeface="Arial Narrow"/>
                <a:ea typeface="Arial Narrow"/>
                <a:cs typeface="Arial Narrow"/>
                <a:sym typeface="Arial Narrow"/>
              </a:rPr>
              <a:t>Module 5: Interpreting Theory &amp; Practice                          for Deaf Interpreters</a:t>
            </a:r>
          </a:p>
        </p:txBody>
      </p:sp>
      <p:sp>
        <p:nvSpPr>
          <p:cNvPr id="14" name="Shape 14"/>
          <p:cNvSpPr txBox="1"/>
          <p:nvPr/>
        </p:nvSpPr>
        <p:spPr>
          <a:xfrm>
            <a:off x="0" y="6401378"/>
            <a:ext cx="9144000" cy="445115"/>
          </a:xfrm>
          <a:prstGeom prst="rect">
            <a:avLst/>
          </a:prstGeom>
          <a:noFill/>
          <a:ln>
            <a:noFill/>
          </a:ln>
        </p:spPr>
        <p:txBody>
          <a:bodyPr lIns="91425" tIns="45700" rIns="91425" bIns="45700" anchor="t" anchorCtr="0">
            <a:noAutofit/>
          </a:bodyPr>
          <a:lstStyle/>
          <a:p>
            <a:pPr marL="0" marR="0" lvl="0" indent="0" algn="ctr" rtl="0">
              <a:spcBef>
                <a:spcPts val="0"/>
              </a:spcBef>
              <a:buClr>
                <a:srgbClr val="7F7F7F"/>
              </a:buClr>
              <a:buSzPct val="25000"/>
              <a:buFont typeface="Arial Narrow"/>
              <a:buNone/>
            </a:pPr>
            <a:r>
              <a:rPr lang="en-US" sz="1400" b="1" i="0" u="none" strike="noStrike" cap="none">
                <a:solidFill>
                  <a:srgbClr val="7F7F7F"/>
                </a:solidFill>
                <a:latin typeface="Arial Narrow"/>
                <a:ea typeface="Arial Narrow"/>
                <a:cs typeface="Arial Narrow"/>
                <a:sym typeface="Arial Narrow"/>
              </a:rPr>
              <a:t>@ 201</a:t>
            </a:r>
            <a:r>
              <a:rPr lang="en-US" b="1">
                <a:solidFill>
                  <a:srgbClr val="7F7F7F"/>
                </a:solidFill>
                <a:latin typeface="Arial Narrow"/>
                <a:ea typeface="Arial Narrow"/>
                <a:cs typeface="Arial Narrow"/>
                <a:sym typeface="Arial Narrow"/>
              </a:rPr>
              <a:t>6</a:t>
            </a:r>
            <a:r>
              <a:rPr lang="en-US" sz="1400" b="1" i="0" u="none" strike="noStrike" cap="none">
                <a:solidFill>
                  <a:srgbClr val="7F7F7F"/>
                </a:solidFill>
                <a:latin typeface="Arial Narrow"/>
                <a:ea typeface="Arial Narrow"/>
                <a:cs typeface="Arial Narrow"/>
                <a:sym typeface="Arial Narrow"/>
              </a:rPr>
              <a:t> Digital Edition • Deaf Interpreter Curriculum • National Consortium of Interpreter Education Centers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454650" y="1791367"/>
            <a:ext cx="8232148" cy="4449236"/>
          </a:xfrm>
          <a:prstGeom prst="rect">
            <a:avLst/>
          </a:prstGeom>
          <a:noFill/>
          <a:ln>
            <a:noFill/>
          </a:ln>
        </p:spPr>
        <p:txBody>
          <a:bodyPr lIns="91425" tIns="91425" rIns="91425" bIns="91425" anchor="t" anchorCtr="0"/>
          <a:lstStyle>
            <a:lvl1pPr marL="344488" marR="0" lvl="0" indent="-202248" algn="l" rtl="0">
              <a:spcBef>
                <a:spcPts val="560"/>
              </a:spcBef>
              <a:buClr>
                <a:srgbClr val="157FB9"/>
              </a:buClr>
              <a:buSzPct val="80000"/>
              <a:buFont typeface="Noto Sans Symbols"/>
              <a:buChar char="◻"/>
              <a:defRPr sz="2800" b="1" i="0" u="none" strike="noStrike" cap="none">
                <a:solidFill>
                  <a:srgbClr val="6B3C19"/>
                </a:solidFill>
                <a:latin typeface="Arial Narrow"/>
                <a:ea typeface="Arial Narrow"/>
                <a:cs typeface="Arial Narrow"/>
                <a:sym typeface="Arial Narrow"/>
              </a:defRPr>
            </a:lvl1pPr>
            <a:lvl2pPr marL="800100" marR="0" lvl="1" indent="-220980" algn="l" rtl="0">
              <a:spcBef>
                <a:spcPts val="480"/>
              </a:spcBef>
              <a:buClr>
                <a:srgbClr val="76923C"/>
              </a:buClr>
              <a:buSzPct val="80000"/>
              <a:buFont typeface="Noto Sans Symbols"/>
              <a:buChar char="◻"/>
              <a:defRPr sz="2400" b="1" i="0" u="none" strike="noStrike" cap="none">
                <a:solidFill>
                  <a:srgbClr val="6B3C19"/>
                </a:solidFill>
                <a:latin typeface="Arial Narrow"/>
                <a:ea typeface="Arial Narrow"/>
                <a:cs typeface="Arial Narrow"/>
                <a:sym typeface="Arial Narrow"/>
              </a:defRPr>
            </a:lvl2pPr>
            <a:lvl3pPr marL="1254125" marR="0" lvl="2" indent="-238125" algn="l" rtl="0">
              <a:spcBef>
                <a:spcPts val="400"/>
              </a:spcBef>
              <a:buClr>
                <a:srgbClr val="800000"/>
              </a:buClr>
              <a:buSzPct val="80000"/>
              <a:buFont typeface="Noto Sans Symbols"/>
              <a:buChar char="◻"/>
              <a:defRPr sz="2000" b="1" i="0" u="none" strike="noStrike" cap="none">
                <a:solidFill>
                  <a:srgbClr val="6B3C19"/>
                </a:solidFill>
                <a:latin typeface="Arial Narrow"/>
                <a:ea typeface="Arial Narrow"/>
                <a:cs typeface="Arial Narrow"/>
                <a:sym typeface="Arial Narrow"/>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 name="Shape 17"/>
          <p:cNvPicPr preferRelativeResize="0"/>
          <p:nvPr/>
        </p:nvPicPr>
        <p:blipFill rotWithShape="1">
          <a:blip r:embed="rId2">
            <a:alphaModFix/>
          </a:blip>
          <a:srcRect/>
          <a:stretch/>
        </p:blipFill>
        <p:spPr>
          <a:xfrm>
            <a:off x="234021" y="274637"/>
            <a:ext cx="1737990" cy="1182913"/>
          </a:xfrm>
          <a:prstGeom prst="rect">
            <a:avLst/>
          </a:prstGeom>
          <a:noFill/>
          <a:ln>
            <a:noFill/>
          </a:ln>
        </p:spPr>
      </p:pic>
      <p:sp>
        <p:nvSpPr>
          <p:cNvPr id="18" name="Shape 18"/>
          <p:cNvSpPr txBox="1">
            <a:spLocks noGrp="1"/>
          </p:cNvSpPr>
          <p:nvPr>
            <p:ph type="title"/>
          </p:nvPr>
        </p:nvSpPr>
        <p:spPr>
          <a:xfrm>
            <a:off x="1972013" y="274637"/>
            <a:ext cx="6714785" cy="1143000"/>
          </a:xfrm>
          <a:prstGeom prst="rect">
            <a:avLst/>
          </a:prstGeom>
          <a:noFill/>
          <a:ln>
            <a:noFill/>
          </a:ln>
        </p:spPr>
        <p:txBody>
          <a:bodyPr lIns="91425" tIns="91425" rIns="91425" bIns="91425" anchor="t" anchorCtr="0"/>
          <a:lstStyle>
            <a:lvl1pPr marL="0" marR="0" lvl="0" indent="0" algn="l" rtl="0">
              <a:spcBef>
                <a:spcPts val="0"/>
              </a:spcBef>
              <a:buClr>
                <a:srgbClr val="157FB9"/>
              </a:buClr>
              <a:buFont typeface="Arial Narrow"/>
              <a:buNone/>
              <a:defRPr sz="3200" b="1" i="0" u="none" strike="noStrike" cap="none">
                <a:solidFill>
                  <a:srgbClr val="157FB9"/>
                </a:solidFill>
                <a:latin typeface="Arial Narrow"/>
                <a:ea typeface="Arial Narrow"/>
                <a:cs typeface="Arial Narrow"/>
                <a:sym typeface="Arial Narrow"/>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19" name="Shape 19"/>
          <p:cNvPicPr preferRelativeResize="0"/>
          <p:nvPr/>
        </p:nvPicPr>
        <p:blipFill rotWithShape="1">
          <a:blip r:embed="rId3">
            <a:alphaModFix/>
          </a:blip>
          <a:srcRect/>
          <a:stretch/>
        </p:blipFill>
        <p:spPr>
          <a:xfrm>
            <a:off x="7226553" y="6145860"/>
            <a:ext cx="2243263" cy="595836"/>
          </a:xfrm>
          <a:prstGeom prst="rect">
            <a:avLst/>
          </a:prstGeom>
          <a:noFill/>
          <a:ln>
            <a:noFill/>
          </a:ln>
        </p:spPr>
      </p:pic>
      <p:sp>
        <p:nvSpPr>
          <p:cNvPr id="20" name="Shape 20"/>
          <p:cNvSpPr txBox="1"/>
          <p:nvPr/>
        </p:nvSpPr>
        <p:spPr>
          <a:xfrm>
            <a:off x="234025" y="6404775"/>
            <a:ext cx="7190099" cy="453299"/>
          </a:xfrm>
          <a:prstGeom prst="rect">
            <a:avLst/>
          </a:prstGeom>
          <a:noFill/>
          <a:ln>
            <a:noFill/>
          </a:ln>
        </p:spPr>
        <p:txBody>
          <a:bodyPr lIns="91425" tIns="45700" rIns="91425" bIns="45700" anchor="t" anchorCtr="0">
            <a:noAutofit/>
          </a:bodyPr>
          <a:lstStyle/>
          <a:p>
            <a:pPr marL="0" marR="0" lvl="0" indent="0" algn="l" rtl="0">
              <a:spcBef>
                <a:spcPts val="0"/>
              </a:spcBef>
              <a:buClr>
                <a:srgbClr val="7F7F7F"/>
              </a:buClr>
              <a:buSzPct val="25000"/>
              <a:buFont typeface="Arial Narrow"/>
              <a:buNone/>
            </a:pPr>
            <a:r>
              <a:rPr lang="en-US" sz="1200" b="1" i="0">
                <a:solidFill>
                  <a:srgbClr val="7F7F7F"/>
                </a:solidFill>
                <a:latin typeface="Arial Narrow"/>
                <a:ea typeface="Arial Narrow"/>
                <a:cs typeface="Arial Narrow"/>
                <a:sym typeface="Arial Narrow"/>
              </a:rPr>
              <a:t>@ 201</a:t>
            </a:r>
            <a:r>
              <a:rPr lang="en-US" sz="1200" b="1">
                <a:solidFill>
                  <a:srgbClr val="7F7F7F"/>
                </a:solidFill>
                <a:latin typeface="Arial Narrow"/>
                <a:ea typeface="Arial Narrow"/>
                <a:cs typeface="Arial Narrow"/>
                <a:sym typeface="Arial Narrow"/>
              </a:rPr>
              <a:t>6</a:t>
            </a:r>
            <a:r>
              <a:rPr lang="en-US" sz="1200" b="1" i="0">
                <a:solidFill>
                  <a:srgbClr val="7F7F7F"/>
                </a:solidFill>
                <a:latin typeface="Arial Narrow"/>
                <a:ea typeface="Arial Narrow"/>
                <a:cs typeface="Arial Narrow"/>
                <a:sym typeface="Arial Narrow"/>
              </a:rPr>
              <a:t> Digital Edition • Deaf Interpreter Curriculum • National Consortium of Interpreter Education Centers </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Shape 25"/>
          <p:cNvSpPr txBox="1"/>
          <p:nvPr/>
        </p:nvSpPr>
        <p:spPr>
          <a:xfrm>
            <a:off x="2718410" y="4724276"/>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454650" y="1791375"/>
            <a:ext cx="6145799"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Gile Comprehension &amp; Effort Models</a:t>
            </a:r>
          </a:p>
          <a:p>
            <a:pPr marL="800100" marR="0" lvl="1" indent="-342900" algn="l" rtl="0">
              <a:spcBef>
                <a:spcPts val="120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C (comprehension) = KL (knowledge of the language) + ELK (extra-linguistic knowledge) + A (interpreter’s analysis)</a:t>
            </a:r>
          </a:p>
          <a:p>
            <a:pPr marL="800100" marR="0" lvl="1" indent="-342900" algn="l" rtl="0">
              <a:spcBef>
                <a:spcPts val="1200"/>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KL and ELK contribute to the effectiveness and quality of comprehension of content</a:t>
            </a:r>
          </a:p>
        </p:txBody>
      </p:sp>
      <p:sp>
        <p:nvSpPr>
          <p:cNvPr id="85" name="Shape 85"/>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1: Models of Interpretation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86" name="Shape 86"/>
          <p:cNvPicPr preferRelativeResize="0"/>
          <p:nvPr/>
        </p:nvPicPr>
        <p:blipFill rotWithShape="1">
          <a:blip r:embed="rId3">
            <a:alphaModFix/>
          </a:blip>
          <a:srcRect l="-1"/>
          <a:stretch/>
        </p:blipFill>
        <p:spPr>
          <a:xfrm>
            <a:off x="6676776" y="1791382"/>
            <a:ext cx="2086199" cy="17603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454650" y="1791375"/>
            <a:ext cx="6063300"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Gile Comprehension &amp; Effort Models, cont’d</a:t>
            </a:r>
          </a:p>
          <a:p>
            <a:pPr marL="800100" marR="0" lvl="1" indent="-342900" algn="l" rtl="0">
              <a:spcBef>
                <a:spcPts val="120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Not having KL and/or ELK increases comprehension effort</a:t>
            </a:r>
          </a:p>
          <a:p>
            <a:pPr marL="800100" marR="0" lvl="1" indent="-342900" algn="l" rtl="0">
              <a:spcBef>
                <a:spcPts val="1200"/>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Preparation is critical to decrease the amount of comprehension effort, thus preserving mental energy required for interpreting</a:t>
            </a:r>
          </a:p>
        </p:txBody>
      </p:sp>
      <p:sp>
        <p:nvSpPr>
          <p:cNvPr id="92" name="Shape 92"/>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1: Models of Interpretation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93" name="Shape 93"/>
          <p:cNvPicPr preferRelativeResize="0"/>
          <p:nvPr/>
        </p:nvPicPr>
        <p:blipFill rotWithShape="1">
          <a:blip r:embed="rId3">
            <a:alphaModFix/>
          </a:blip>
          <a:srcRect l="-1"/>
          <a:stretch/>
        </p:blipFill>
        <p:spPr>
          <a:xfrm>
            <a:off x="6517951" y="1912407"/>
            <a:ext cx="2086199" cy="17603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454650" y="1715175"/>
            <a:ext cx="5939399"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Gile Comprehension &amp; Effort Models, </a:t>
            </a:r>
            <a:r>
              <a:rPr lang="en-US" sz="2400" b="1" i="0" u="none" strike="noStrike" cap="none">
                <a:solidFill>
                  <a:srgbClr val="6B3C19"/>
                </a:solidFill>
                <a:latin typeface="Arial Narrow"/>
                <a:ea typeface="Arial Narrow"/>
                <a:cs typeface="Arial Narrow"/>
                <a:sym typeface="Arial Narrow"/>
              </a:rPr>
              <a:t>cont’d</a:t>
            </a:r>
          </a:p>
          <a:p>
            <a:pPr marL="800100" marR="0" lvl="1" indent="-342900" algn="l" rtl="0">
              <a:spcBef>
                <a:spcPts val="460"/>
              </a:spcBef>
              <a:spcAft>
                <a:spcPts val="0"/>
              </a:spcAft>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View trainer-selected video and assess the language of the Deaf or DeafBlind consumer (e.g., ASL dominant, semi-lingual) and determine interpreting mode to be used</a:t>
            </a:r>
          </a:p>
          <a:p>
            <a:pPr marL="800100" marR="0" lvl="1" indent="-342900" algn="l" rtl="0">
              <a:spcBef>
                <a:spcPts val="460"/>
              </a:spcBef>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Discuss challenges that the consumer’s language or communication needs might present within the context of the Gile Models, including ideas for resolving these challenges</a:t>
            </a:r>
          </a:p>
        </p:txBody>
      </p:sp>
      <p:sp>
        <p:nvSpPr>
          <p:cNvPr id="99" name="Shape 99"/>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1: Models of Interpretation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100" name="Shape 100"/>
          <p:cNvPicPr preferRelativeResize="0"/>
          <p:nvPr/>
        </p:nvPicPr>
        <p:blipFill rotWithShape="1">
          <a:blip r:embed="rId3">
            <a:alphaModFix/>
          </a:blip>
          <a:srcRect l="-1"/>
          <a:stretch/>
        </p:blipFill>
        <p:spPr>
          <a:xfrm>
            <a:off x="6600576" y="1791382"/>
            <a:ext cx="2086199" cy="17603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454650" y="1791367"/>
            <a:ext cx="8231999"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Gish Information Processing Model</a:t>
            </a:r>
          </a:p>
          <a:p>
            <a:pPr marL="0" marR="0" lvl="0" indent="0" algn="l" rtl="0">
              <a:spcBef>
                <a:spcPts val="1176"/>
              </a:spcBef>
              <a:spcAft>
                <a:spcPts val="0"/>
              </a:spcAft>
              <a:buClr>
                <a:srgbClr val="157FB9"/>
              </a:buClr>
              <a:buSzPct val="25000"/>
              <a:buFont typeface="Noto Sans Symbols"/>
              <a:buNone/>
            </a:pPr>
            <a:r>
              <a:rPr lang="en-US" sz="2600" b="1" i="0" u="none" strike="noStrike" cap="none">
                <a:solidFill>
                  <a:srgbClr val="6B3C19"/>
                </a:solidFill>
                <a:latin typeface="Arial Narrow"/>
                <a:ea typeface="Arial Narrow"/>
                <a:cs typeface="Arial Narrow"/>
                <a:sym typeface="Arial Narrow"/>
              </a:rPr>
              <a:t>Mapping Elements:</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Speaker goal</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Theme</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Objective/s</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Unit/s </a:t>
            </a:r>
          </a:p>
          <a:p>
            <a:pPr marL="800100" marR="0" lvl="1" indent="-342900" algn="l" rtl="0">
              <a:spcBef>
                <a:spcPts val="576"/>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Data &amp; details</a:t>
            </a:r>
          </a:p>
        </p:txBody>
      </p:sp>
      <p:sp>
        <p:nvSpPr>
          <p:cNvPr id="106" name="Shape 106"/>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1: Models of Interpretation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107" name="Shape 107"/>
          <p:cNvPicPr preferRelativeResize="0"/>
          <p:nvPr/>
        </p:nvPicPr>
        <p:blipFill rotWithShape="1">
          <a:blip r:embed="rId3">
            <a:alphaModFix/>
          </a:blip>
          <a:srcRect r="1380"/>
          <a:stretch/>
        </p:blipFill>
        <p:spPr>
          <a:xfrm>
            <a:off x="3539250" y="2493075"/>
            <a:ext cx="5436649" cy="3522782"/>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454650" y="1791367"/>
            <a:ext cx="8231999"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Gish Information Processing Model, cont’d</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View trainer-selected video</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Assess the language of the Deaf or DeafBlind consumer (e.g., ASL dominant, semi-lingual) and determine the mode of interpreting to be used</a:t>
            </a:r>
          </a:p>
          <a:p>
            <a:pPr marL="800100" marR="0" lvl="1" indent="-342900" algn="l" rtl="0">
              <a:spcBef>
                <a:spcPts val="480"/>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Discuss challenges that the consumer’s language or communication needs might present within the context of the Gish Model, including ideas for resolving these challenges</a:t>
            </a:r>
          </a:p>
        </p:txBody>
      </p:sp>
      <p:sp>
        <p:nvSpPr>
          <p:cNvPr id="113" name="Shape 113"/>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1: Models of Interpretation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454650" y="1791367"/>
            <a:ext cx="8231999"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Group Dialogue: Comparison</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Cokely Model – message reception, preliminary processing, and semantic intent realization</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Colonomos Model – concentrating, representing, and planning</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Gile Model – information processing</a:t>
            </a:r>
          </a:p>
          <a:p>
            <a:pPr marL="800100" marR="0" lvl="1" indent="-342900" algn="l" rtl="0">
              <a:spcBef>
                <a:spcPts val="576"/>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Gish Models – comprehension and effort</a:t>
            </a:r>
          </a:p>
        </p:txBody>
      </p:sp>
      <p:sp>
        <p:nvSpPr>
          <p:cNvPr id="119" name="Shape 119"/>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1: Models of Interpretation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120" name="Shape 120"/>
          <p:cNvPicPr preferRelativeResize="0"/>
          <p:nvPr/>
        </p:nvPicPr>
        <p:blipFill rotWithShape="1">
          <a:blip r:embed="rId3">
            <a:alphaModFix/>
          </a:blip>
          <a:srcRect/>
          <a:stretch/>
        </p:blipFill>
        <p:spPr>
          <a:xfrm>
            <a:off x="5862680" y="5148935"/>
            <a:ext cx="2656809" cy="8596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454650" y="1791367"/>
            <a:ext cx="8231999"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Group Dialogue: Comparison, cont’d</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How do the four models help Deaf interpreters clarify the process of interpreting?</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How can Deaf interpreters use the four models to identify their strengths and areas for improvement?</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How do the four models help Deaf interpreters identify and resolve underlying causes for interpreting breakdowns?</a:t>
            </a:r>
          </a:p>
          <a:p>
            <a:pPr marL="800100" marR="0" lvl="1" indent="-342900" algn="l" rtl="0">
              <a:spcBef>
                <a:spcPts val="576"/>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How can Deaf interpreters use the four models to make effective interpreting decisions?</a:t>
            </a:r>
          </a:p>
        </p:txBody>
      </p:sp>
      <p:sp>
        <p:nvSpPr>
          <p:cNvPr id="126" name="Shape 126"/>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1: Models of Interpretation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127" name="Shape 127"/>
          <p:cNvPicPr preferRelativeResize="0"/>
          <p:nvPr/>
        </p:nvPicPr>
        <p:blipFill rotWithShape="1">
          <a:blip r:embed="rId3">
            <a:alphaModFix/>
          </a:blip>
          <a:srcRect/>
          <a:stretch/>
        </p:blipFill>
        <p:spPr>
          <a:xfrm>
            <a:off x="5862680" y="1113283"/>
            <a:ext cx="2656809" cy="8596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454650" y="1791375"/>
            <a:ext cx="6785099"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Key Questions</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How does written translation differ from sight/text translation?</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How does sight/text translation differ from consecutive and simultaneous interpreting?</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What are possible situations that would call for Deaf interpreters to provide sight/text translation?</a:t>
            </a:r>
          </a:p>
          <a:p>
            <a:pPr marL="800100" marR="0" lvl="1" indent="-342900" algn="l" rtl="0">
              <a:spcBef>
                <a:spcPts val="576"/>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What kinds of knowledge and preparation are necessary for translation?</a:t>
            </a:r>
          </a:p>
        </p:txBody>
      </p:sp>
      <p:sp>
        <p:nvSpPr>
          <p:cNvPr id="133" name="Shape 133"/>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2: Translation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134" name="Shape 134"/>
          <p:cNvPicPr preferRelativeResize="0"/>
          <p:nvPr/>
        </p:nvPicPr>
        <p:blipFill rotWithShape="1">
          <a:blip r:embed="rId3">
            <a:alphaModFix/>
          </a:blip>
          <a:srcRect/>
          <a:stretch/>
        </p:blipFill>
        <p:spPr>
          <a:xfrm>
            <a:off x="7290856" y="2040553"/>
            <a:ext cx="1286170" cy="1822583"/>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454650" y="1791367"/>
            <a:ext cx="8231999"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Review</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Written/recorded translation</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Back translation</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Back translation check</a:t>
            </a:r>
          </a:p>
          <a:p>
            <a:pPr marL="800100" marR="0" lvl="1" indent="-342900" algn="l" rtl="0">
              <a:spcBef>
                <a:spcPts val="480"/>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Sight translation</a:t>
            </a:r>
          </a:p>
        </p:txBody>
      </p:sp>
      <p:sp>
        <p:nvSpPr>
          <p:cNvPr id="140" name="Shape 140"/>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2: Translation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141" name="Shape 141"/>
          <p:cNvPicPr preferRelativeResize="0"/>
          <p:nvPr/>
        </p:nvPicPr>
        <p:blipFill rotWithShape="1">
          <a:blip r:embed="rId3">
            <a:alphaModFix/>
          </a:blip>
          <a:srcRect/>
          <a:stretch/>
        </p:blipFill>
        <p:spPr>
          <a:xfrm>
            <a:off x="5340705" y="2406349"/>
            <a:ext cx="3199602" cy="212919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454650" y="1791375"/>
            <a:ext cx="3990300"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Sight Translation</a:t>
            </a:r>
          </a:p>
          <a:p>
            <a:pPr marL="800100" marR="0" lvl="1" indent="-342900" algn="l" rtl="0">
              <a:spcBef>
                <a:spcPts val="480"/>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Identify and discuss situations in which Deaf interpreters might be called upon to translate from written or print text into ASL or another form of visual communication</a:t>
            </a:r>
          </a:p>
        </p:txBody>
      </p:sp>
      <p:sp>
        <p:nvSpPr>
          <p:cNvPr id="147" name="Shape 147"/>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2: Translation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148" name="Shape 148"/>
          <p:cNvPicPr preferRelativeResize="0"/>
          <p:nvPr/>
        </p:nvPicPr>
        <p:blipFill rotWithShape="1">
          <a:blip r:embed="rId3">
            <a:alphaModFix/>
          </a:blip>
          <a:srcRect/>
          <a:stretch/>
        </p:blipFill>
        <p:spPr>
          <a:xfrm>
            <a:off x="4697037" y="2384423"/>
            <a:ext cx="3778504" cy="2240741"/>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454650" y="1791367"/>
            <a:ext cx="8232148" cy="44492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Unit Titles &amp; Sequence</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Models of Interpretation </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Translation</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Consecutive Interpreting</a:t>
            </a:r>
          </a:p>
          <a:p>
            <a:pPr marL="800100" marR="0" lvl="1" indent="-342900" algn="l" rtl="0">
              <a:spcBef>
                <a:spcPts val="480"/>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Simultaneous Interpreting</a:t>
            </a:r>
          </a:p>
        </p:txBody>
      </p:sp>
      <p:sp>
        <p:nvSpPr>
          <p:cNvPr id="31" name="Shape 31"/>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Module 5: Interpreting Theory &amp; Practice for Deaf Interpreters</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454650" y="1791367"/>
            <a:ext cx="8231999"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Sight Translation, cont’d</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Frozen text</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Procedural text</a:t>
            </a:r>
          </a:p>
          <a:p>
            <a:pPr marL="800100" marR="0" lvl="1" indent="-342900" algn="l" rtl="0">
              <a:spcBef>
                <a:spcPts val="480"/>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Explanatory text</a:t>
            </a:r>
          </a:p>
        </p:txBody>
      </p:sp>
      <p:sp>
        <p:nvSpPr>
          <p:cNvPr id="154" name="Shape 154"/>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2: Translation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155" name="Shape 155"/>
          <p:cNvPicPr preferRelativeResize="0"/>
          <p:nvPr/>
        </p:nvPicPr>
        <p:blipFill rotWithShape="1">
          <a:blip r:embed="rId3">
            <a:alphaModFix/>
          </a:blip>
          <a:srcRect/>
          <a:stretch/>
        </p:blipFill>
        <p:spPr>
          <a:xfrm>
            <a:off x="6181637" y="3304148"/>
            <a:ext cx="2293902" cy="2521675"/>
          </a:xfrm>
          <a:prstGeom prst="rect">
            <a:avLst/>
          </a:prstGeom>
          <a:noFill/>
          <a:ln>
            <a:noFill/>
          </a:ln>
        </p:spPr>
      </p:pic>
      <p:pic>
        <p:nvPicPr>
          <p:cNvPr id="156" name="Shape 156"/>
          <p:cNvPicPr preferRelativeResize="0"/>
          <p:nvPr/>
        </p:nvPicPr>
        <p:blipFill rotWithShape="1">
          <a:blip r:embed="rId4">
            <a:alphaModFix/>
          </a:blip>
          <a:srcRect/>
          <a:stretch/>
        </p:blipFill>
        <p:spPr>
          <a:xfrm>
            <a:off x="4298496" y="2122196"/>
            <a:ext cx="2291483" cy="188898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454650" y="1791367"/>
            <a:ext cx="8231999"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Sight Translation, cont’d</a:t>
            </a:r>
          </a:p>
          <a:p>
            <a:pPr marL="0" marR="0" lvl="0" indent="0" algn="l" rtl="0">
              <a:spcBef>
                <a:spcPts val="1176"/>
              </a:spcBef>
              <a:spcAft>
                <a:spcPts val="0"/>
              </a:spcAft>
              <a:buClr>
                <a:srgbClr val="157FB9"/>
              </a:buClr>
              <a:buSzPct val="25000"/>
              <a:buFont typeface="Noto Sans Symbols"/>
              <a:buNone/>
            </a:pPr>
            <a:r>
              <a:rPr lang="en-US" sz="2400" b="1" i="0" u="none" strike="noStrike" cap="none">
                <a:solidFill>
                  <a:srgbClr val="6B3C19"/>
                </a:solidFill>
                <a:latin typeface="Arial Narrow"/>
                <a:ea typeface="Arial Narrow"/>
                <a:cs typeface="Arial Narrow"/>
                <a:sym typeface="Arial Narrow"/>
              </a:rPr>
              <a:t>Using the Gile Model, what ELK is required to translate:</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Frozen text</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Bank overdraft notice</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Television captions</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Medical consent form</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Apartment lease</a:t>
            </a:r>
          </a:p>
          <a:p>
            <a:pPr marL="344488" marR="0" lvl="0" indent="-344488" algn="l" rtl="0">
              <a:spcBef>
                <a:spcPts val="520"/>
              </a:spcBef>
              <a:spcAft>
                <a:spcPts val="0"/>
              </a:spcAft>
              <a:buClr>
                <a:srgbClr val="157FB9"/>
              </a:buClr>
              <a:buSzPct val="79999"/>
              <a:buFont typeface="Noto Sans Symbols"/>
              <a:buNone/>
            </a:pPr>
            <a:endParaRPr sz="2600" b="1" i="0" u="none" strike="noStrike" cap="none">
              <a:solidFill>
                <a:srgbClr val="6B3C19"/>
              </a:solidFill>
              <a:latin typeface="Arial Narrow"/>
              <a:ea typeface="Arial Narrow"/>
              <a:cs typeface="Arial Narrow"/>
              <a:sym typeface="Arial Narrow"/>
            </a:endParaRPr>
          </a:p>
          <a:p>
            <a:pPr marL="800100" marR="0" lvl="1" indent="-342900" algn="l" rtl="0">
              <a:spcBef>
                <a:spcPts val="480"/>
              </a:spcBef>
              <a:buClr>
                <a:srgbClr val="76923C"/>
              </a:buClr>
              <a:buSzPct val="80000"/>
              <a:buFont typeface="Noto Sans Symbols"/>
              <a:buNone/>
            </a:pPr>
            <a:endParaRPr sz="2400" b="1" i="0" u="none" strike="noStrike" cap="none">
              <a:solidFill>
                <a:srgbClr val="6B3C19"/>
              </a:solidFill>
              <a:latin typeface="Arial Narrow"/>
              <a:ea typeface="Arial Narrow"/>
              <a:cs typeface="Arial Narrow"/>
              <a:sym typeface="Arial Narrow"/>
            </a:endParaRPr>
          </a:p>
        </p:txBody>
      </p:sp>
      <p:sp>
        <p:nvSpPr>
          <p:cNvPr id="162" name="Shape 162"/>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2: Translation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163" name="Shape 163"/>
          <p:cNvPicPr preferRelativeResize="0"/>
          <p:nvPr/>
        </p:nvPicPr>
        <p:blipFill rotWithShape="1">
          <a:blip r:embed="rId3">
            <a:alphaModFix/>
          </a:blip>
          <a:srcRect/>
          <a:stretch/>
        </p:blipFill>
        <p:spPr>
          <a:xfrm>
            <a:off x="5206642" y="3179893"/>
            <a:ext cx="3479999" cy="245969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454650" y="1791367"/>
            <a:ext cx="8231999"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Sight Translation Steps</a:t>
            </a:r>
          </a:p>
          <a:p>
            <a:pPr marL="800100" marR="0" lvl="1" indent="-342900" algn="l" rtl="0">
              <a:spcBef>
                <a:spcPts val="460"/>
              </a:spcBef>
              <a:spcAft>
                <a:spcPts val="0"/>
              </a:spcAft>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Prediction </a:t>
            </a:r>
          </a:p>
          <a:p>
            <a:pPr marL="800100" marR="0" lvl="1" indent="-342900" algn="l" rtl="0">
              <a:spcBef>
                <a:spcPts val="460"/>
              </a:spcBef>
              <a:spcAft>
                <a:spcPts val="0"/>
              </a:spcAft>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Content mapping</a:t>
            </a:r>
          </a:p>
          <a:p>
            <a:pPr marL="800100" marR="0" lvl="1" indent="-342900" algn="l" rtl="0">
              <a:spcBef>
                <a:spcPts val="460"/>
              </a:spcBef>
              <a:spcAft>
                <a:spcPts val="0"/>
              </a:spcAft>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Feature analysis</a:t>
            </a:r>
          </a:p>
          <a:p>
            <a:pPr marL="800100" marR="0" lvl="1" indent="-342900" algn="l" rtl="0">
              <a:spcBef>
                <a:spcPts val="460"/>
              </a:spcBef>
              <a:spcAft>
                <a:spcPts val="0"/>
              </a:spcAft>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Visual representation</a:t>
            </a:r>
          </a:p>
          <a:p>
            <a:pPr marL="800100" marR="0" lvl="1" indent="-342900" algn="l" rtl="0">
              <a:spcBef>
                <a:spcPts val="460"/>
              </a:spcBef>
              <a:spcAft>
                <a:spcPts val="0"/>
              </a:spcAft>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Prediction of target language features</a:t>
            </a:r>
          </a:p>
          <a:p>
            <a:pPr marL="800100" marR="0" lvl="1" indent="-342900" algn="l" rtl="0">
              <a:spcBef>
                <a:spcPts val="460"/>
              </a:spcBef>
              <a:spcAft>
                <a:spcPts val="0"/>
              </a:spcAft>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Re-tell in target language</a:t>
            </a:r>
          </a:p>
          <a:p>
            <a:pPr marL="800100" marR="0" lvl="1" indent="-342900" algn="l" rtl="0">
              <a:spcBef>
                <a:spcPts val="460"/>
              </a:spcBef>
              <a:spcAft>
                <a:spcPts val="0"/>
              </a:spcAft>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Comparative / contrastive analysis</a:t>
            </a:r>
          </a:p>
          <a:p>
            <a:pPr marL="800100" marR="0" lvl="1" indent="-342900" algn="l" rtl="0">
              <a:spcBef>
                <a:spcPts val="460"/>
              </a:spcBef>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Translation</a:t>
            </a:r>
          </a:p>
        </p:txBody>
      </p:sp>
      <p:sp>
        <p:nvSpPr>
          <p:cNvPr id="169" name="Shape 169"/>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2: Translation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170" name="Shape 170"/>
          <p:cNvPicPr preferRelativeResize="0"/>
          <p:nvPr/>
        </p:nvPicPr>
        <p:blipFill rotWithShape="1">
          <a:blip r:embed="rId3">
            <a:alphaModFix/>
          </a:blip>
          <a:srcRect/>
          <a:stretch/>
        </p:blipFill>
        <p:spPr>
          <a:xfrm>
            <a:off x="5743316" y="1791366"/>
            <a:ext cx="2943599" cy="195539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454650" y="1791367"/>
            <a:ext cx="8231999"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Interpreter Discourse Review</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English to ASL Expansion</a:t>
            </a:r>
          </a:p>
          <a:p>
            <a:pPr marL="800100" marR="0" lvl="1" indent="-342900" algn="l" rtl="0">
              <a:spcBef>
                <a:spcPts val="480"/>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ASL to English Compression</a:t>
            </a:r>
          </a:p>
        </p:txBody>
      </p:sp>
      <p:sp>
        <p:nvSpPr>
          <p:cNvPr id="176" name="Shape 176"/>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2: Translation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177" name="Shape 177"/>
          <p:cNvPicPr preferRelativeResize="0"/>
          <p:nvPr/>
        </p:nvPicPr>
        <p:blipFill rotWithShape="1">
          <a:blip r:embed="rId3">
            <a:alphaModFix/>
          </a:blip>
          <a:srcRect/>
          <a:stretch/>
        </p:blipFill>
        <p:spPr>
          <a:xfrm>
            <a:off x="5872291" y="2172977"/>
            <a:ext cx="2668797" cy="3365476"/>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454650" y="1791375"/>
            <a:ext cx="5434200"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Group Dialogue</a:t>
            </a:r>
          </a:p>
          <a:p>
            <a:pPr marL="914400" marR="0" lvl="1" indent="-4572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View </a:t>
            </a:r>
            <a:r>
              <a:rPr lang="en-US" sz="2400" b="1" i="1" u="none" strike="noStrike" cap="none">
                <a:solidFill>
                  <a:srgbClr val="6B3C19"/>
                </a:solidFill>
                <a:latin typeface="Arial Narrow"/>
                <a:ea typeface="Arial Narrow"/>
                <a:cs typeface="Arial Narrow"/>
                <a:sym typeface="Arial Narrow"/>
              </a:rPr>
              <a:t>Pursuit of ASL:  Interesting Facts Using Classifiers</a:t>
            </a:r>
          </a:p>
          <a:p>
            <a:pPr marL="914400" marR="0" lvl="1" indent="-457200" algn="l" rtl="0">
              <a:spcBef>
                <a:spcPts val="480"/>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Identify application of ASL expansion</a:t>
            </a:r>
          </a:p>
        </p:txBody>
      </p:sp>
      <p:sp>
        <p:nvSpPr>
          <p:cNvPr id="183" name="Shape 183"/>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2: Translation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184" name="Shape 184"/>
          <p:cNvPicPr preferRelativeResize="0"/>
          <p:nvPr/>
        </p:nvPicPr>
        <p:blipFill rotWithShape="1">
          <a:blip r:embed="rId3">
            <a:alphaModFix/>
          </a:blip>
          <a:srcRect/>
          <a:stretch/>
        </p:blipFill>
        <p:spPr>
          <a:xfrm>
            <a:off x="6140007" y="1791367"/>
            <a:ext cx="2400300" cy="337820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454650" y="1791375"/>
            <a:ext cx="7434900"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English to ASL Sight/Text Translation Activity</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Preparation: patient intake form or other print document </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Divide into groups of three</a:t>
            </a:r>
          </a:p>
          <a:p>
            <a:pPr marL="1254125" marR="0" lvl="2" indent="-339725" algn="l" rtl="0">
              <a:spcBef>
                <a:spcPts val="480"/>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Sight translator</a:t>
            </a:r>
          </a:p>
          <a:p>
            <a:pPr marL="1254125" marR="0" lvl="2" indent="-339725" algn="l" rtl="0">
              <a:spcBef>
                <a:spcPts val="480"/>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Deaf or DeafBlind consumer</a:t>
            </a:r>
          </a:p>
          <a:p>
            <a:pPr marL="1254125" marR="0" lvl="2" indent="-339725" algn="l" rtl="0">
              <a:spcBef>
                <a:spcPts val="480"/>
              </a:spcBef>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Observer</a:t>
            </a:r>
          </a:p>
        </p:txBody>
      </p:sp>
      <p:sp>
        <p:nvSpPr>
          <p:cNvPr id="190" name="Shape 190"/>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2: Translation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191" name="Shape 191"/>
          <p:cNvPicPr preferRelativeResize="0"/>
          <p:nvPr/>
        </p:nvPicPr>
        <p:blipFill rotWithShape="1">
          <a:blip r:embed="rId3">
            <a:alphaModFix/>
          </a:blip>
          <a:srcRect/>
          <a:stretch/>
        </p:blipFill>
        <p:spPr>
          <a:xfrm>
            <a:off x="5698919" y="3244935"/>
            <a:ext cx="3229500" cy="21639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454650" y="1791375"/>
            <a:ext cx="5196300"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English to ASL Sight/Text Translation Activity, cont’d</a:t>
            </a:r>
          </a:p>
          <a:p>
            <a:pPr marL="803275" marR="0" lvl="1" indent="-346075"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Discuss observed examples of the following: </a:t>
            </a:r>
          </a:p>
          <a:p>
            <a:pPr marL="1257300" marR="0" lvl="2" indent="-342900" algn="l" rtl="0">
              <a:spcBef>
                <a:spcPts val="480"/>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Elicitation strategies</a:t>
            </a:r>
          </a:p>
          <a:p>
            <a:pPr marL="1257300" marR="0" lvl="2" indent="-342900" algn="l" rtl="0">
              <a:spcBef>
                <a:spcPts val="480"/>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Production strategies</a:t>
            </a:r>
          </a:p>
          <a:p>
            <a:pPr marL="1257300" marR="0" lvl="2" indent="-342900" algn="l" rtl="0">
              <a:spcBef>
                <a:spcPts val="480"/>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Contextual information strategies</a:t>
            </a:r>
          </a:p>
          <a:p>
            <a:pPr marL="803275" marR="0" lvl="1" indent="-346075" algn="l" rtl="0">
              <a:spcBef>
                <a:spcPts val="480"/>
              </a:spcBef>
              <a:buClr>
                <a:schemeClr val="accent3"/>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Application to Deaf interpreter practice</a:t>
            </a:r>
          </a:p>
        </p:txBody>
      </p:sp>
      <p:sp>
        <p:nvSpPr>
          <p:cNvPr id="197" name="Shape 197"/>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2: Translation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198" name="Shape 198"/>
          <p:cNvPicPr preferRelativeResize="0"/>
          <p:nvPr/>
        </p:nvPicPr>
        <p:blipFill rotWithShape="1">
          <a:blip r:embed="rId3">
            <a:alphaModFix/>
          </a:blip>
          <a:srcRect/>
          <a:stretch/>
        </p:blipFill>
        <p:spPr>
          <a:xfrm>
            <a:off x="5650944" y="1979760"/>
            <a:ext cx="3229500" cy="21639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454649" y="1791375"/>
            <a:ext cx="5361899"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Simultaneous Translation Activity</a:t>
            </a:r>
          </a:p>
          <a:p>
            <a:pPr marL="803275" marR="0" lvl="1" indent="-346075" algn="l" rtl="0">
              <a:spcBef>
                <a:spcPts val="460"/>
              </a:spcBef>
              <a:spcAft>
                <a:spcPts val="0"/>
              </a:spcAft>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Trainer-selected captioned movie, television show, or video</a:t>
            </a:r>
          </a:p>
          <a:p>
            <a:pPr marL="803275" marR="0" lvl="1" indent="-346075" algn="l" rtl="0">
              <a:spcBef>
                <a:spcPts val="460"/>
              </a:spcBef>
              <a:spcAft>
                <a:spcPts val="0"/>
              </a:spcAft>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Predictions</a:t>
            </a:r>
          </a:p>
          <a:p>
            <a:pPr marL="1257300" marR="0" lvl="2" indent="-342900" algn="l" rtl="0">
              <a:spcBef>
                <a:spcPts val="400"/>
              </a:spcBef>
              <a:spcAft>
                <a:spcPts val="0"/>
              </a:spcAft>
              <a:buClr>
                <a:schemeClr val="accent5"/>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Possible topics that may arise</a:t>
            </a:r>
          </a:p>
          <a:p>
            <a:pPr marL="1257300" marR="0" lvl="2" indent="-342900" algn="l" rtl="0">
              <a:spcBef>
                <a:spcPts val="400"/>
              </a:spcBef>
              <a:spcAft>
                <a:spcPts val="0"/>
              </a:spcAft>
              <a:buClr>
                <a:schemeClr val="accent5"/>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Speakers’ goals</a:t>
            </a:r>
          </a:p>
          <a:p>
            <a:pPr marL="1257300" marR="0" lvl="2" indent="-342900" algn="l" rtl="0">
              <a:spcBef>
                <a:spcPts val="400"/>
              </a:spcBef>
              <a:spcAft>
                <a:spcPts val="0"/>
              </a:spcAft>
              <a:buClr>
                <a:schemeClr val="accent5"/>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Salient linguistic features</a:t>
            </a:r>
          </a:p>
          <a:p>
            <a:pPr marL="1257300" marR="0" lvl="2" indent="-342900" algn="l" rtl="0">
              <a:spcBef>
                <a:spcPts val="400"/>
              </a:spcBef>
              <a:spcAft>
                <a:spcPts val="0"/>
              </a:spcAft>
              <a:buClr>
                <a:schemeClr val="accent5"/>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Content </a:t>
            </a:r>
          </a:p>
          <a:p>
            <a:pPr marL="803275" marR="0" lvl="1" indent="-346075" algn="l" rtl="0">
              <a:spcBef>
                <a:spcPts val="460"/>
              </a:spcBef>
              <a:spcAft>
                <a:spcPts val="0"/>
              </a:spcAft>
              <a:buClr>
                <a:schemeClr val="accent3"/>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Translation Practice</a:t>
            </a:r>
          </a:p>
          <a:p>
            <a:pPr marL="803275" marR="0" lvl="1" indent="-346075" algn="l" rtl="0">
              <a:spcBef>
                <a:spcPts val="560"/>
              </a:spcBef>
              <a:buClr>
                <a:schemeClr val="accent5"/>
              </a:buClr>
              <a:buSzPct val="80000"/>
              <a:buFont typeface="Noto Sans Symbols"/>
              <a:buNone/>
            </a:pPr>
            <a:endParaRPr sz="2800" b="1" i="0" u="none" strike="noStrike" cap="none">
              <a:solidFill>
                <a:srgbClr val="6B3C19"/>
              </a:solidFill>
              <a:latin typeface="PT Sans"/>
              <a:ea typeface="PT Sans"/>
              <a:cs typeface="PT Sans"/>
              <a:sym typeface="PT Sans"/>
            </a:endParaRPr>
          </a:p>
        </p:txBody>
      </p:sp>
      <p:sp>
        <p:nvSpPr>
          <p:cNvPr id="204" name="Shape 204"/>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2: Translation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205" name="Shape 205"/>
          <p:cNvPicPr preferRelativeResize="0"/>
          <p:nvPr/>
        </p:nvPicPr>
        <p:blipFill rotWithShape="1">
          <a:blip r:embed="rId3">
            <a:alphaModFix/>
          </a:blip>
          <a:srcRect/>
          <a:stretch/>
        </p:blipFill>
        <p:spPr>
          <a:xfrm>
            <a:off x="5715301" y="2418258"/>
            <a:ext cx="3115799" cy="233369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454649" y="1791375"/>
            <a:ext cx="6960300"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Simultaneous Translation Activity, cont’d</a:t>
            </a:r>
          </a:p>
          <a:p>
            <a:pPr marL="803275" marR="0" lvl="1" indent="-346075"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English intrusion in translation efforts </a:t>
            </a:r>
          </a:p>
          <a:p>
            <a:pPr marL="803275" marR="0" lvl="1" indent="-346075"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Application to Deaf interpreter practice</a:t>
            </a:r>
          </a:p>
          <a:p>
            <a:pPr marL="803275" marR="0" lvl="1" indent="-346075" algn="l" rtl="0">
              <a:spcBef>
                <a:spcPts val="480"/>
              </a:spcBef>
              <a:buClr>
                <a:srgbClr val="76923C"/>
              </a:buClr>
              <a:buSzPct val="80000"/>
              <a:buFont typeface="Noto Sans Symbols"/>
              <a:buNone/>
            </a:pPr>
            <a:endParaRPr sz="2400" b="1" i="0" u="none" strike="noStrike" cap="none">
              <a:solidFill>
                <a:srgbClr val="6B3C19"/>
              </a:solidFill>
              <a:latin typeface="Arial Narrow"/>
              <a:ea typeface="Arial Narrow"/>
              <a:cs typeface="Arial Narrow"/>
              <a:sym typeface="Arial Narrow"/>
            </a:endParaRPr>
          </a:p>
        </p:txBody>
      </p:sp>
      <p:sp>
        <p:nvSpPr>
          <p:cNvPr id="211" name="Shape 211"/>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2: Translation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212" name="Shape 212"/>
          <p:cNvPicPr preferRelativeResize="0"/>
          <p:nvPr/>
        </p:nvPicPr>
        <p:blipFill rotWithShape="1">
          <a:blip r:embed="rId3">
            <a:alphaModFix/>
          </a:blip>
          <a:srcRect/>
          <a:stretch/>
        </p:blipFill>
        <p:spPr>
          <a:xfrm>
            <a:off x="5571051" y="3387708"/>
            <a:ext cx="3115799" cy="2333699"/>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454650" y="1791375"/>
            <a:ext cx="5784600"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400" b="1" i="1" u="none" strike="noStrike" cap="none">
                <a:solidFill>
                  <a:srgbClr val="6B3C19"/>
                </a:solidFill>
                <a:latin typeface="Arial Narrow"/>
                <a:ea typeface="Arial Narrow"/>
                <a:cs typeface="Arial Narrow"/>
                <a:sym typeface="Arial Narrow"/>
              </a:rPr>
              <a:t>NCIEC Teaching Modules for the Classroom: To Your Future Health–Contemplating Interpreting in Healthcare</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Appropriate times for Deaf Interpreters to:</a:t>
            </a:r>
          </a:p>
          <a:p>
            <a:pPr marL="1254125" marR="0" lvl="2" indent="-339725" algn="l" rtl="0">
              <a:spcBef>
                <a:spcPts val="480"/>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Sight/text translate independently</a:t>
            </a:r>
          </a:p>
          <a:p>
            <a:pPr marL="1254125" marR="0" lvl="2" indent="-339725" algn="l" rtl="0">
              <a:spcBef>
                <a:spcPts val="480"/>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Hold off until healthcare providers are present</a:t>
            </a:r>
          </a:p>
          <a:p>
            <a:pPr marL="1254125" marR="0" lvl="2" indent="-339725" algn="l" rtl="0">
              <a:spcBef>
                <a:spcPts val="480"/>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Take on the interpreting role</a:t>
            </a:r>
          </a:p>
          <a:p>
            <a:pPr marL="803275" marR="0" lvl="1" indent="-346075" algn="l" rtl="0">
              <a:spcBef>
                <a:spcPts val="480"/>
              </a:spcBef>
              <a:buClr>
                <a:srgbClr val="76923C"/>
              </a:buClr>
              <a:buSzPct val="80000"/>
              <a:buFont typeface="Noto Sans Symbols"/>
              <a:buNone/>
            </a:pPr>
            <a:endParaRPr sz="2400" b="1" i="0" u="none" strike="noStrike" cap="none">
              <a:solidFill>
                <a:srgbClr val="6B3C19"/>
              </a:solidFill>
              <a:latin typeface="Arial Narrow"/>
              <a:ea typeface="Arial Narrow"/>
              <a:cs typeface="Arial Narrow"/>
              <a:sym typeface="Arial Narrow"/>
            </a:endParaRPr>
          </a:p>
        </p:txBody>
      </p:sp>
      <p:sp>
        <p:nvSpPr>
          <p:cNvPr id="218" name="Shape 218"/>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2: Translation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219" name="Shape 219"/>
          <p:cNvPicPr preferRelativeResize="0"/>
          <p:nvPr/>
        </p:nvPicPr>
        <p:blipFill rotWithShape="1">
          <a:blip r:embed="rId3">
            <a:alphaModFix/>
          </a:blip>
          <a:srcRect/>
          <a:stretch/>
        </p:blipFill>
        <p:spPr>
          <a:xfrm>
            <a:off x="6317282" y="1841550"/>
            <a:ext cx="2565299" cy="31749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268250" y="1495475"/>
            <a:ext cx="7456199" cy="4745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Key Questions</a:t>
            </a:r>
          </a:p>
          <a:p>
            <a:pPr marL="800100" marR="0" lvl="1" indent="-342900" algn="l" rtl="0">
              <a:spcBef>
                <a:spcPts val="576"/>
              </a:spcBef>
              <a:spcAft>
                <a:spcPts val="0"/>
              </a:spcAft>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How do the four models of interpretation help Deaf interpreters clarify the process of interpreting? </a:t>
            </a:r>
          </a:p>
          <a:p>
            <a:pPr marL="800100" marR="0" lvl="1" indent="-342900" algn="l" rtl="0">
              <a:spcBef>
                <a:spcPts val="576"/>
              </a:spcBef>
              <a:spcAft>
                <a:spcPts val="0"/>
              </a:spcAft>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How can Deaf interpreters use these models to identify their strengths and areas needing improvement?</a:t>
            </a:r>
          </a:p>
          <a:p>
            <a:pPr marL="800100" marR="0" lvl="1" indent="-342900" algn="l" rtl="0">
              <a:spcBef>
                <a:spcPts val="576"/>
              </a:spcBef>
              <a:spcAft>
                <a:spcPts val="0"/>
              </a:spcAft>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How do these models help Deaf interpreters identify and resolve underlying causes of breakdowns in interpretation?</a:t>
            </a:r>
          </a:p>
          <a:p>
            <a:pPr marL="800100" marR="0" lvl="1" indent="-342900" algn="l" rtl="0">
              <a:spcBef>
                <a:spcPts val="576"/>
              </a:spcBef>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How can Deaf interpreters use the models of interpretation to make effective interpreting decisions? </a:t>
            </a:r>
          </a:p>
        </p:txBody>
      </p:sp>
      <p:sp>
        <p:nvSpPr>
          <p:cNvPr id="37" name="Shape 37"/>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1: Models of Interpretation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38" name="Shape 38"/>
          <p:cNvPicPr preferRelativeResize="0"/>
          <p:nvPr/>
        </p:nvPicPr>
        <p:blipFill rotWithShape="1">
          <a:blip r:embed="rId3">
            <a:alphaModFix/>
          </a:blip>
          <a:srcRect/>
          <a:stretch/>
        </p:blipFill>
        <p:spPr>
          <a:xfrm>
            <a:off x="7629081" y="1791378"/>
            <a:ext cx="1286100" cy="1822500"/>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454650" y="1791375"/>
            <a:ext cx="6836100"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Key Questions</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What factors go into Deaf interpreters’ decision to interpret consecutively?</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How can Deaf interpreters explain the rationale for using consecutive interpreting?</a:t>
            </a:r>
          </a:p>
          <a:p>
            <a:pPr marL="800100" marR="0" lvl="1" indent="-342900" algn="l" rtl="0">
              <a:spcBef>
                <a:spcPts val="576"/>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How do Deaf interpreters employ consecutive interpreting to their greatest advantage? </a:t>
            </a:r>
          </a:p>
        </p:txBody>
      </p:sp>
      <p:sp>
        <p:nvSpPr>
          <p:cNvPr id="225" name="Shape 225"/>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3: Consecutive Interpreting</a:t>
            </a:r>
          </a:p>
        </p:txBody>
      </p:sp>
      <p:pic>
        <p:nvPicPr>
          <p:cNvPr id="226" name="Shape 226"/>
          <p:cNvPicPr preferRelativeResize="0"/>
          <p:nvPr/>
        </p:nvPicPr>
        <p:blipFill rotWithShape="1">
          <a:blip r:embed="rId3">
            <a:alphaModFix/>
          </a:blip>
          <a:srcRect/>
          <a:stretch/>
        </p:blipFill>
        <p:spPr>
          <a:xfrm>
            <a:off x="7290856" y="2040553"/>
            <a:ext cx="1286170" cy="1822583"/>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49825" y="1791375"/>
            <a:ext cx="3660899"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Concept Review</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History</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Benefits</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Skills</a:t>
            </a:r>
          </a:p>
          <a:p>
            <a:pPr marL="800100" marR="0" lvl="1" indent="-342900" algn="l" rtl="0">
              <a:spcBef>
                <a:spcPts val="480"/>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Techniques</a:t>
            </a:r>
          </a:p>
        </p:txBody>
      </p:sp>
      <p:sp>
        <p:nvSpPr>
          <p:cNvPr id="232" name="Shape 232"/>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3: Consecutive Interpreting</a:t>
            </a:r>
          </a:p>
        </p:txBody>
      </p:sp>
      <p:pic>
        <p:nvPicPr>
          <p:cNvPr id="233" name="Shape 233"/>
          <p:cNvPicPr preferRelativeResize="0"/>
          <p:nvPr/>
        </p:nvPicPr>
        <p:blipFill rotWithShape="1">
          <a:blip r:embed="rId3">
            <a:alphaModFix/>
          </a:blip>
          <a:srcRect/>
          <a:stretch/>
        </p:blipFill>
        <p:spPr>
          <a:xfrm>
            <a:off x="4413267" y="2467567"/>
            <a:ext cx="4106222" cy="2731994"/>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454650" y="1791375"/>
            <a:ext cx="4208399"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Concept Review, cont’d</a:t>
            </a:r>
          </a:p>
          <a:p>
            <a:pPr marL="800100" marR="0" lvl="1" indent="-342900" algn="l" rtl="0">
              <a:spcBef>
                <a:spcPts val="480"/>
              </a:spcBef>
              <a:spcAft>
                <a:spcPts val="0"/>
              </a:spcAft>
              <a:buClr>
                <a:srgbClr val="76923C"/>
              </a:buClr>
              <a:buSzPct val="80000"/>
              <a:buFont typeface="Noto Sans Symbols"/>
              <a:buChar char="◻"/>
            </a:pPr>
            <a:r>
              <a:rPr lang="en-US" sz="2400" b="1" i="1" u="none" strike="noStrike" cap="none">
                <a:solidFill>
                  <a:srgbClr val="6B3C19"/>
                </a:solidFill>
                <a:latin typeface="Arial Narrow"/>
                <a:ea typeface="Arial Narrow"/>
                <a:cs typeface="Arial Narrow"/>
                <a:sym typeface="Arial Narrow"/>
              </a:rPr>
              <a:t>Examples of a Deaf Interpreter’s Work </a:t>
            </a:r>
          </a:p>
          <a:p>
            <a:pPr marL="800100" marR="0" lvl="1" indent="-342900" algn="l" rtl="0">
              <a:spcBef>
                <a:spcPts val="480"/>
              </a:spcBef>
              <a:spcAft>
                <a:spcPts val="0"/>
              </a:spcAft>
              <a:buClr>
                <a:srgbClr val="76923C"/>
              </a:buClr>
              <a:buSzPct val="80000"/>
              <a:buFont typeface="Noto Sans Symbols"/>
              <a:buChar char="◻"/>
            </a:pPr>
            <a:r>
              <a:rPr lang="en-US" sz="2400" b="1" i="1" u="none" strike="noStrike" cap="none">
                <a:solidFill>
                  <a:srgbClr val="6B3C19"/>
                </a:solidFill>
                <a:latin typeface="Arial Narrow"/>
                <a:ea typeface="Arial Narrow"/>
                <a:cs typeface="Arial Narrow"/>
                <a:sym typeface="Arial Narrow"/>
              </a:rPr>
              <a:t>Deaf Interpreting: Team Strategies for Interpreting in a Mental Health Setting</a:t>
            </a:r>
          </a:p>
          <a:p>
            <a:pPr marL="800100" marR="0" lvl="1" indent="-342900" algn="l" rtl="0">
              <a:spcBef>
                <a:spcPts val="480"/>
              </a:spcBef>
              <a:buClr>
                <a:srgbClr val="76923C"/>
              </a:buClr>
              <a:buSzPct val="80000"/>
              <a:buFont typeface="Noto Sans Symbols"/>
              <a:buChar char="◻"/>
            </a:pPr>
            <a:r>
              <a:rPr lang="en-US" sz="2400" b="1" i="1" u="none" strike="noStrike" cap="none">
                <a:solidFill>
                  <a:srgbClr val="6B3C19"/>
                </a:solidFill>
                <a:latin typeface="Arial Narrow"/>
                <a:ea typeface="Arial Narrow"/>
                <a:cs typeface="Arial Narrow"/>
                <a:sym typeface="Arial Narrow"/>
              </a:rPr>
              <a:t>Deaf Interpreters at Work: Mock Trial </a:t>
            </a:r>
          </a:p>
        </p:txBody>
      </p:sp>
      <p:sp>
        <p:nvSpPr>
          <p:cNvPr id="239" name="Shape 239"/>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3: Consecutive Interpreting</a:t>
            </a:r>
          </a:p>
        </p:txBody>
      </p:sp>
      <p:pic>
        <p:nvPicPr>
          <p:cNvPr id="240" name="Shape 240"/>
          <p:cNvPicPr preferRelativeResize="0"/>
          <p:nvPr/>
        </p:nvPicPr>
        <p:blipFill rotWithShape="1">
          <a:blip r:embed="rId3">
            <a:alphaModFix/>
          </a:blip>
          <a:srcRect/>
          <a:stretch/>
        </p:blipFill>
        <p:spPr>
          <a:xfrm>
            <a:off x="4809576" y="2301908"/>
            <a:ext cx="3877200" cy="2171099"/>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454650" y="1791367"/>
            <a:ext cx="8231999"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Concept Review: Procedural Steps</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Listening</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Chunking</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Short term memory</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Note-taking</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Analysis of meaning</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Co-construction of meaning</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Application of interpreting model/s</a:t>
            </a:r>
          </a:p>
          <a:p>
            <a:pPr marL="800100" marR="0" lvl="1" indent="-342900" algn="l" rtl="0">
              <a:spcBef>
                <a:spcPts val="480"/>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Delivery </a:t>
            </a:r>
          </a:p>
        </p:txBody>
      </p:sp>
      <p:sp>
        <p:nvSpPr>
          <p:cNvPr id="247" name="Shape 247"/>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3: Consecutive Interpreting</a:t>
            </a:r>
          </a:p>
        </p:txBody>
      </p:sp>
      <p:pic>
        <p:nvPicPr>
          <p:cNvPr id="248" name="Shape 248"/>
          <p:cNvPicPr preferRelativeResize="0"/>
          <p:nvPr/>
        </p:nvPicPr>
        <p:blipFill rotWithShape="1">
          <a:blip r:embed="rId3">
            <a:alphaModFix/>
          </a:blip>
          <a:srcRect/>
          <a:stretch/>
        </p:blipFill>
        <p:spPr>
          <a:xfrm>
            <a:off x="5846689" y="2332150"/>
            <a:ext cx="2835300" cy="2795700"/>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454650" y="2259425"/>
            <a:ext cx="4196400" cy="2206200"/>
          </a:xfrm>
          <a:prstGeom prst="rect">
            <a:avLst/>
          </a:prstGeom>
          <a:noFill/>
          <a:ln>
            <a:noFill/>
          </a:ln>
        </p:spPr>
        <p:txBody>
          <a:bodyPr lIns="91425" tIns="45700" rIns="91425" bIns="45700" anchor="t" anchorCtr="0">
            <a:noAutofit/>
          </a:bodyPr>
          <a:lstStyle/>
          <a:p>
            <a:pPr marL="457200" marR="0" lvl="0" indent="-377825" algn="l" rtl="0">
              <a:spcBef>
                <a:spcPts val="470"/>
              </a:spcBef>
              <a:spcAft>
                <a:spcPts val="0"/>
              </a:spcAft>
              <a:buClr>
                <a:srgbClr val="6B3C19"/>
              </a:buClr>
              <a:buSzPct val="97916"/>
              <a:buFont typeface="Arial Narrow"/>
              <a:buAutoNum type="arabicPeriod"/>
            </a:pPr>
            <a:r>
              <a:rPr lang="en-US" sz="2350" b="1" i="0" u="none" strike="noStrike" cap="none">
                <a:solidFill>
                  <a:srgbClr val="6B3C19"/>
                </a:solidFill>
                <a:latin typeface="Arial Narrow"/>
                <a:ea typeface="Arial Narrow"/>
                <a:cs typeface="Arial Narrow"/>
                <a:sym typeface="Arial Narrow"/>
              </a:rPr>
              <a:t>Prediction</a:t>
            </a:r>
          </a:p>
          <a:p>
            <a:pPr marL="457200" marR="0" lvl="0" indent="-377825" algn="l" rtl="0">
              <a:spcBef>
                <a:spcPts val="470"/>
              </a:spcBef>
              <a:spcAft>
                <a:spcPts val="0"/>
              </a:spcAft>
              <a:buClr>
                <a:srgbClr val="6B3C19"/>
              </a:buClr>
              <a:buSzPct val="97916"/>
              <a:buFont typeface="Arial Narrow"/>
              <a:buAutoNum type="arabicPeriod"/>
            </a:pPr>
            <a:r>
              <a:rPr lang="en-US" sz="2350" b="1" i="0" u="none" strike="noStrike" cap="none">
                <a:solidFill>
                  <a:srgbClr val="6B3C19"/>
                </a:solidFill>
                <a:latin typeface="Arial Narrow"/>
                <a:ea typeface="Arial Narrow"/>
                <a:cs typeface="Arial Narrow"/>
                <a:sym typeface="Arial Narrow"/>
              </a:rPr>
              <a:t>View &amp; Recall</a:t>
            </a:r>
          </a:p>
          <a:p>
            <a:pPr marL="457200" marR="0" lvl="0" indent="-377825" algn="l" rtl="0">
              <a:spcBef>
                <a:spcPts val="470"/>
              </a:spcBef>
              <a:spcAft>
                <a:spcPts val="0"/>
              </a:spcAft>
              <a:buClr>
                <a:srgbClr val="6B3C19"/>
              </a:buClr>
              <a:buSzPct val="97916"/>
              <a:buFont typeface="Arial Narrow"/>
              <a:buAutoNum type="arabicPeriod"/>
            </a:pPr>
            <a:r>
              <a:rPr lang="en-US" sz="2350" b="1" i="0" u="none" strike="noStrike" cap="none">
                <a:solidFill>
                  <a:srgbClr val="6B3C19"/>
                </a:solidFill>
                <a:latin typeface="Arial Narrow"/>
                <a:ea typeface="Arial Narrow"/>
                <a:cs typeface="Arial Narrow"/>
                <a:sym typeface="Arial Narrow"/>
              </a:rPr>
              <a:t>Content Mapping</a:t>
            </a:r>
          </a:p>
          <a:p>
            <a:pPr marL="457200" marR="0" lvl="0" indent="-377825" algn="l" rtl="0">
              <a:spcBef>
                <a:spcPts val="470"/>
              </a:spcBef>
              <a:spcAft>
                <a:spcPts val="0"/>
              </a:spcAft>
              <a:buClr>
                <a:srgbClr val="6B3C19"/>
              </a:buClr>
              <a:buSzPct val="97916"/>
              <a:buFont typeface="Arial Narrow"/>
              <a:buAutoNum type="arabicPeriod"/>
            </a:pPr>
            <a:r>
              <a:rPr lang="en-US" sz="2350" b="1" i="0" u="none" strike="noStrike" cap="none">
                <a:solidFill>
                  <a:srgbClr val="6B3C19"/>
                </a:solidFill>
                <a:latin typeface="Arial Narrow"/>
                <a:ea typeface="Arial Narrow"/>
                <a:cs typeface="Arial Narrow"/>
                <a:sym typeface="Arial Narrow"/>
              </a:rPr>
              <a:t>Salient Linguistic Features </a:t>
            </a:r>
          </a:p>
          <a:p>
            <a:pPr marL="457200" marR="0" lvl="0" indent="-377825" algn="l" rtl="0">
              <a:spcBef>
                <a:spcPts val="470"/>
              </a:spcBef>
              <a:spcAft>
                <a:spcPts val="0"/>
              </a:spcAft>
              <a:buClr>
                <a:srgbClr val="6B3C19"/>
              </a:buClr>
              <a:buSzPct val="97916"/>
              <a:buFont typeface="Arial Narrow"/>
              <a:buAutoNum type="arabicPeriod"/>
            </a:pPr>
            <a:r>
              <a:rPr lang="en-US" sz="2350" b="1" i="0" u="none" strike="noStrike" cap="none">
                <a:solidFill>
                  <a:srgbClr val="6B3C19"/>
                </a:solidFill>
                <a:latin typeface="Arial Narrow"/>
                <a:ea typeface="Arial Narrow"/>
                <a:cs typeface="Arial Narrow"/>
                <a:sym typeface="Arial Narrow"/>
              </a:rPr>
              <a:t>Abstraction</a:t>
            </a:r>
          </a:p>
        </p:txBody>
      </p:sp>
      <p:sp>
        <p:nvSpPr>
          <p:cNvPr id="255" name="Shape 255"/>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3: Consecutive Interpreting</a:t>
            </a:r>
          </a:p>
        </p:txBody>
      </p:sp>
      <p:pic>
        <p:nvPicPr>
          <p:cNvPr id="256" name="Shape 256"/>
          <p:cNvPicPr preferRelativeResize="0"/>
          <p:nvPr/>
        </p:nvPicPr>
        <p:blipFill rotWithShape="1">
          <a:blip r:embed="rId3">
            <a:alphaModFix/>
          </a:blip>
          <a:srcRect/>
          <a:stretch/>
        </p:blipFill>
        <p:spPr>
          <a:xfrm>
            <a:off x="2997031" y="4563908"/>
            <a:ext cx="1282799" cy="1282799"/>
          </a:xfrm>
          <a:prstGeom prst="rect">
            <a:avLst/>
          </a:prstGeom>
          <a:noFill/>
          <a:ln>
            <a:noFill/>
          </a:ln>
        </p:spPr>
      </p:pic>
      <p:pic>
        <p:nvPicPr>
          <p:cNvPr id="257" name="Shape 257"/>
          <p:cNvPicPr preferRelativeResize="0"/>
          <p:nvPr/>
        </p:nvPicPr>
        <p:blipFill rotWithShape="1">
          <a:blip r:embed="rId4">
            <a:alphaModFix/>
          </a:blip>
          <a:srcRect/>
          <a:stretch/>
        </p:blipFill>
        <p:spPr>
          <a:xfrm>
            <a:off x="4924306" y="4772119"/>
            <a:ext cx="1014600" cy="1014600"/>
          </a:xfrm>
          <a:prstGeom prst="rect">
            <a:avLst/>
          </a:prstGeom>
          <a:noFill/>
          <a:ln>
            <a:noFill/>
          </a:ln>
        </p:spPr>
      </p:pic>
      <p:pic>
        <p:nvPicPr>
          <p:cNvPr id="258" name="Shape 258"/>
          <p:cNvPicPr preferRelativeResize="0"/>
          <p:nvPr/>
        </p:nvPicPr>
        <p:blipFill rotWithShape="1">
          <a:blip r:embed="rId5">
            <a:alphaModFix/>
          </a:blip>
          <a:srcRect/>
          <a:stretch/>
        </p:blipFill>
        <p:spPr>
          <a:xfrm>
            <a:off x="3779357" y="4594378"/>
            <a:ext cx="1625699" cy="1625699"/>
          </a:xfrm>
          <a:prstGeom prst="rect">
            <a:avLst/>
          </a:prstGeom>
          <a:noFill/>
          <a:ln>
            <a:noFill/>
          </a:ln>
        </p:spPr>
      </p:pic>
      <p:sp>
        <p:nvSpPr>
          <p:cNvPr id="259" name="Shape 259"/>
          <p:cNvSpPr txBox="1"/>
          <p:nvPr/>
        </p:nvSpPr>
        <p:spPr>
          <a:xfrm>
            <a:off x="4771075" y="2259425"/>
            <a:ext cx="3981600" cy="2206200"/>
          </a:xfrm>
          <a:prstGeom prst="rect">
            <a:avLst/>
          </a:prstGeom>
          <a:noFill/>
          <a:ln>
            <a:noFill/>
          </a:ln>
        </p:spPr>
        <p:txBody>
          <a:bodyPr lIns="91425" tIns="91425" rIns="91425" bIns="91425" anchor="t" anchorCtr="0">
            <a:noAutofit/>
          </a:bodyPr>
          <a:lstStyle/>
          <a:p>
            <a:pPr marL="457200" lvl="0" indent="-377825" rtl="0">
              <a:spcBef>
                <a:spcPts val="470"/>
              </a:spcBef>
              <a:buClr>
                <a:srgbClr val="6B3C19"/>
              </a:buClr>
              <a:buSzPct val="97916"/>
              <a:buFont typeface="Arial Narrow"/>
              <a:buAutoNum type="arabicPeriod" startAt="6"/>
            </a:pPr>
            <a:r>
              <a:rPr lang="en-US" sz="2350" b="1">
                <a:solidFill>
                  <a:srgbClr val="6B3C19"/>
                </a:solidFill>
                <a:latin typeface="Arial Narrow"/>
                <a:ea typeface="Arial Narrow"/>
                <a:cs typeface="Arial Narrow"/>
                <a:sym typeface="Arial Narrow"/>
              </a:rPr>
              <a:t>Retell in Source Language</a:t>
            </a:r>
          </a:p>
          <a:p>
            <a:pPr marL="457200" lvl="0" indent="-377825" rtl="0">
              <a:spcBef>
                <a:spcPts val="470"/>
              </a:spcBef>
              <a:buClr>
                <a:srgbClr val="6B3C19"/>
              </a:buClr>
              <a:buSzPct val="97916"/>
              <a:buFont typeface="Arial Narrow"/>
              <a:buAutoNum type="arabicPeriod" startAt="6"/>
            </a:pPr>
            <a:r>
              <a:rPr lang="en-US" sz="2350" b="1">
                <a:solidFill>
                  <a:srgbClr val="6B3C19"/>
                </a:solidFill>
                <a:latin typeface="Arial Narrow"/>
                <a:ea typeface="Arial Narrow"/>
                <a:cs typeface="Arial Narrow"/>
                <a:sym typeface="Arial Narrow"/>
              </a:rPr>
              <a:t>Salient Linguistic Features</a:t>
            </a:r>
          </a:p>
          <a:p>
            <a:pPr marL="457200" lvl="0" indent="-377825" rtl="0">
              <a:spcBef>
                <a:spcPts val="470"/>
              </a:spcBef>
              <a:buClr>
                <a:srgbClr val="6B3C19"/>
              </a:buClr>
              <a:buSzPct val="97916"/>
              <a:buFont typeface="Arial Narrow"/>
              <a:buAutoNum type="arabicPeriod" startAt="6"/>
            </a:pPr>
            <a:r>
              <a:rPr lang="en-US" sz="2350" b="1">
                <a:solidFill>
                  <a:srgbClr val="6B3C19"/>
                </a:solidFill>
                <a:latin typeface="Arial Narrow"/>
                <a:ea typeface="Arial Narrow"/>
                <a:cs typeface="Arial Narrow"/>
                <a:sym typeface="Arial Narrow"/>
              </a:rPr>
              <a:t>Visualization Mapping </a:t>
            </a:r>
          </a:p>
          <a:p>
            <a:pPr marL="457200" lvl="0" indent="-377825" rtl="0">
              <a:spcBef>
                <a:spcPts val="470"/>
              </a:spcBef>
              <a:buClr>
                <a:srgbClr val="6B3C19"/>
              </a:buClr>
              <a:buSzPct val="97916"/>
              <a:buFont typeface="Arial Narrow"/>
              <a:buAutoNum type="arabicPeriod" startAt="6"/>
            </a:pPr>
            <a:r>
              <a:rPr lang="en-US" sz="2350" b="1">
                <a:solidFill>
                  <a:srgbClr val="6B3C19"/>
                </a:solidFill>
                <a:latin typeface="Arial Narrow"/>
                <a:ea typeface="Arial Narrow"/>
                <a:cs typeface="Arial Narrow"/>
                <a:sym typeface="Arial Narrow"/>
              </a:rPr>
              <a:t>Retell in Target Language</a:t>
            </a:r>
          </a:p>
          <a:p>
            <a:pPr marL="457200" lvl="0" indent="-377825" rtl="0">
              <a:spcBef>
                <a:spcPts val="470"/>
              </a:spcBef>
              <a:buClr>
                <a:srgbClr val="6B3C19"/>
              </a:buClr>
              <a:buSzPct val="97916"/>
              <a:buFont typeface="Arial Narrow"/>
              <a:buAutoNum type="arabicPeriod" startAt="6"/>
            </a:pPr>
            <a:r>
              <a:rPr lang="en-US" sz="2350" b="1">
                <a:solidFill>
                  <a:srgbClr val="6B3C19"/>
                </a:solidFill>
                <a:latin typeface="Arial Narrow"/>
                <a:ea typeface="Arial Narrow"/>
                <a:cs typeface="Arial Narrow"/>
                <a:sym typeface="Arial Narrow"/>
              </a:rPr>
              <a:t>Interpretation</a:t>
            </a:r>
          </a:p>
        </p:txBody>
      </p:sp>
      <p:sp>
        <p:nvSpPr>
          <p:cNvPr id="260" name="Shape 260"/>
          <p:cNvSpPr txBox="1"/>
          <p:nvPr/>
        </p:nvSpPr>
        <p:spPr>
          <a:xfrm>
            <a:off x="1601850" y="1566425"/>
            <a:ext cx="5940300" cy="693000"/>
          </a:xfrm>
          <a:prstGeom prst="rect">
            <a:avLst/>
          </a:prstGeom>
          <a:noFill/>
          <a:ln>
            <a:noFill/>
          </a:ln>
        </p:spPr>
        <p:txBody>
          <a:bodyPr lIns="91425" tIns="91425" rIns="91425" bIns="91425" anchor="ctr" anchorCtr="0">
            <a:noAutofit/>
          </a:bodyPr>
          <a:lstStyle/>
          <a:p>
            <a:pPr lvl="0" algn="ctr" rtl="0">
              <a:spcBef>
                <a:spcPts val="0"/>
              </a:spcBef>
              <a:buClr>
                <a:srgbClr val="157FB9"/>
              </a:buClr>
              <a:buSzPct val="25000"/>
              <a:buFont typeface="Noto Sans Symbols"/>
              <a:buNone/>
            </a:pPr>
            <a:r>
              <a:rPr lang="en-US" sz="2800" b="1">
                <a:solidFill>
                  <a:srgbClr val="6B3C19"/>
                </a:solidFill>
                <a:latin typeface="Arial Narrow"/>
                <a:ea typeface="Arial Narrow"/>
                <a:cs typeface="Arial Narrow"/>
                <a:sym typeface="Arial Narrow"/>
              </a:rPr>
              <a:t>Discourse Analysis Process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378450" y="1791375"/>
            <a:ext cx="6640799"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Case Study 1—Sixth Grade Health Class</a:t>
            </a:r>
          </a:p>
          <a:p>
            <a:pPr marL="798512" marR="0" lvl="1" indent="-354012" algn="l" rtl="0">
              <a:spcBef>
                <a:spcPts val="460"/>
              </a:spcBef>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Deaf student has Deaf parents. ASL is L1, English is L2. Exposed to SEE through mainstream  school. Struggles with fingerspelling (mild cerebral palsy).</a:t>
            </a:r>
            <a:r>
              <a:rPr lang="en-US" sz="2300"/>
              <a:t> </a:t>
            </a:r>
            <a:r>
              <a:rPr lang="en-US" sz="2300" b="1" i="0" u="none" strike="noStrike" cap="none">
                <a:solidFill>
                  <a:srgbClr val="6B3C19"/>
                </a:solidFill>
                <a:latin typeface="Arial Narrow"/>
                <a:ea typeface="Arial Narrow"/>
                <a:cs typeface="Arial Narrow"/>
                <a:sym typeface="Arial Narrow"/>
              </a:rPr>
              <a:t>Teacher’s goal is for students to understand how bruises are formed and be familiar with vocabulary. There will be a test on bruises next week, with multiple choice and fill-in questions. For the test, students must be able to answer questions on how bruises are formed, in full sentences.</a:t>
            </a:r>
          </a:p>
        </p:txBody>
      </p:sp>
      <p:sp>
        <p:nvSpPr>
          <p:cNvPr id="266" name="Shape 266"/>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3: Consecutive Interpreting</a:t>
            </a:r>
          </a:p>
        </p:txBody>
      </p:sp>
      <p:pic>
        <p:nvPicPr>
          <p:cNvPr id="267" name="Shape 267"/>
          <p:cNvPicPr preferRelativeResize="0"/>
          <p:nvPr/>
        </p:nvPicPr>
        <p:blipFill rotWithShape="1">
          <a:blip r:embed="rId3">
            <a:alphaModFix/>
          </a:blip>
          <a:srcRect/>
          <a:stretch/>
        </p:blipFill>
        <p:spPr>
          <a:xfrm>
            <a:off x="6940770" y="1923232"/>
            <a:ext cx="1982100" cy="1636799"/>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177725" y="1791375"/>
            <a:ext cx="6775500"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Case Study 2—Eighth Grade Biology Class</a:t>
            </a:r>
          </a:p>
          <a:p>
            <a:pPr marL="800100" marR="0" lvl="1" indent="-342900" algn="l" rtl="0">
              <a:spcBef>
                <a:spcPts val="460"/>
              </a:spcBef>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Deaf student in mainstream day program since first grade. Spanish and ASL are L1 and L2, English is L3. Has hearing parents, all speak Spanish and know basic ASL. Small group of Deaf friends who use ASL and some signed English. Teacher’s goal is to teach about blood and its systems. One unit is related to how bruises are formed. Students must write an essay about blood systems, bruises, and how the blood system prevents more bleeding from broken blood vessels.</a:t>
            </a:r>
          </a:p>
        </p:txBody>
      </p:sp>
      <p:sp>
        <p:nvSpPr>
          <p:cNvPr id="273" name="Shape 273"/>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3: Consecutive Interpreting</a:t>
            </a:r>
          </a:p>
        </p:txBody>
      </p:sp>
      <p:pic>
        <p:nvPicPr>
          <p:cNvPr id="274" name="Shape 274"/>
          <p:cNvPicPr preferRelativeResize="0"/>
          <p:nvPr/>
        </p:nvPicPr>
        <p:blipFill rotWithShape="1">
          <a:blip r:embed="rId3">
            <a:alphaModFix/>
          </a:blip>
          <a:srcRect/>
          <a:stretch/>
        </p:blipFill>
        <p:spPr>
          <a:xfrm>
            <a:off x="6953220" y="2084657"/>
            <a:ext cx="1982100" cy="1636799"/>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378450" y="1715175"/>
            <a:ext cx="6250200"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Case Study 3—Doctor’s Office</a:t>
            </a:r>
          </a:p>
          <a:p>
            <a:pPr marL="800100" marR="0" lvl="1" indent="-342900" algn="l" rtl="0">
              <a:spcBef>
                <a:spcPts val="1200"/>
              </a:spcBef>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Patient from another country in late 30s. Fluent in their native signed language. Has lived in USA for two years and is picking up ASL from other immigrants as well as American Deaf community. Third visit with doctor to learn results of blood tests. Doctor’s goal is to explain how bruises are formed and why the patient may be breaking out in so many bruises, possibly due to blood disease. Doctor is very concerned.</a:t>
            </a:r>
          </a:p>
        </p:txBody>
      </p:sp>
      <p:sp>
        <p:nvSpPr>
          <p:cNvPr id="280" name="Shape 280"/>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3: Consecutive Interpreting</a:t>
            </a:r>
          </a:p>
        </p:txBody>
      </p:sp>
      <p:pic>
        <p:nvPicPr>
          <p:cNvPr id="281" name="Shape 281"/>
          <p:cNvPicPr preferRelativeResize="0"/>
          <p:nvPr/>
        </p:nvPicPr>
        <p:blipFill rotWithShape="1">
          <a:blip r:embed="rId3">
            <a:alphaModFix/>
          </a:blip>
          <a:srcRect/>
          <a:stretch/>
        </p:blipFill>
        <p:spPr>
          <a:xfrm>
            <a:off x="6704820" y="1840707"/>
            <a:ext cx="1982100" cy="1636799"/>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302250" y="1715175"/>
            <a:ext cx="6434399"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Case Study 4—Doctor’s Office</a:t>
            </a:r>
          </a:p>
          <a:p>
            <a:pPr marL="800100" marR="0" lvl="1" indent="-342900" algn="l" rtl="0">
              <a:spcBef>
                <a:spcPts val="1200"/>
              </a:spcBef>
              <a:buClr>
                <a:srgbClr val="76923C"/>
              </a:buClr>
              <a:buSzPct val="80000"/>
              <a:buFont typeface="Noto Sans Symbols"/>
              <a:buChar char="◻"/>
            </a:pPr>
            <a:r>
              <a:rPr lang="en-US" sz="2300" b="1" i="0" u="none" strike="noStrike" cap="none">
                <a:solidFill>
                  <a:srgbClr val="6B3C19"/>
                </a:solidFill>
                <a:latin typeface="Arial Narrow"/>
                <a:ea typeface="Arial Narrow"/>
                <a:cs typeface="Arial Narrow"/>
                <a:sym typeface="Arial Narrow"/>
              </a:rPr>
              <a:t>Young hearing child with Deaf or DeafBlind mother whose L1 is ASL (monolingual), who graduated from a Deaf school after attending day mainstream program for a few years. Third visit with doctor to learn results of blood tests. Doctor’s goal is to explain how bruises are formed and why the patient may be breaking out in so many bruises. Doctor is very concerned and suspects the child has leukemia, a blood disease. Mother is very emotional.</a:t>
            </a:r>
          </a:p>
        </p:txBody>
      </p:sp>
      <p:sp>
        <p:nvSpPr>
          <p:cNvPr id="287" name="Shape 287"/>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3: Consecutive Interpreting</a:t>
            </a:r>
          </a:p>
        </p:txBody>
      </p:sp>
      <p:pic>
        <p:nvPicPr>
          <p:cNvPr id="288" name="Shape 288"/>
          <p:cNvPicPr preferRelativeResize="0"/>
          <p:nvPr/>
        </p:nvPicPr>
        <p:blipFill rotWithShape="1">
          <a:blip r:embed="rId3">
            <a:alphaModFix/>
          </a:blip>
          <a:srcRect/>
          <a:stretch/>
        </p:blipFill>
        <p:spPr>
          <a:xfrm>
            <a:off x="6704820" y="1791382"/>
            <a:ext cx="1982100" cy="1636799"/>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302250" y="1867567"/>
            <a:ext cx="8231999"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Case Study Analysis Process</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Draw pictures or symbols, no words</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Use ASL discourse structure and features</a:t>
            </a:r>
          </a:p>
          <a:p>
            <a:pPr marL="1254125" marR="0" lvl="2" indent="-339725" algn="l" rtl="0">
              <a:spcBef>
                <a:spcPts val="480"/>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Framing the interpretation</a:t>
            </a:r>
          </a:p>
          <a:p>
            <a:pPr marL="1254125" marR="0" lvl="2" indent="-339725" algn="l" rtl="0">
              <a:spcBef>
                <a:spcPts val="480"/>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Register/s and discourse genre/s</a:t>
            </a:r>
          </a:p>
          <a:p>
            <a:pPr marL="1254125" marR="0" lvl="2" indent="-339725" algn="l" rtl="0">
              <a:spcBef>
                <a:spcPts val="480"/>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Salient language features</a:t>
            </a:r>
          </a:p>
          <a:p>
            <a:pPr marL="1254125" marR="0" lvl="2" indent="-339725" algn="l" rtl="0">
              <a:spcBef>
                <a:spcPts val="480"/>
              </a:spcBef>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Contextualization (expansion) techniques</a:t>
            </a:r>
          </a:p>
        </p:txBody>
      </p:sp>
      <p:sp>
        <p:nvSpPr>
          <p:cNvPr id="294" name="Shape 294"/>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3: Consecutive Interpreting</a:t>
            </a:r>
          </a:p>
        </p:txBody>
      </p:sp>
      <p:pic>
        <p:nvPicPr>
          <p:cNvPr id="295" name="Shape 295"/>
          <p:cNvPicPr preferRelativeResize="0"/>
          <p:nvPr/>
        </p:nvPicPr>
        <p:blipFill rotWithShape="1">
          <a:blip r:embed="rId3">
            <a:alphaModFix/>
          </a:blip>
          <a:srcRect/>
          <a:stretch/>
        </p:blipFill>
        <p:spPr>
          <a:xfrm>
            <a:off x="6091512" y="3212733"/>
            <a:ext cx="1282799" cy="1282799"/>
          </a:xfrm>
          <a:prstGeom prst="rect">
            <a:avLst/>
          </a:prstGeom>
          <a:noFill/>
          <a:ln>
            <a:noFill/>
          </a:ln>
        </p:spPr>
      </p:pic>
      <p:pic>
        <p:nvPicPr>
          <p:cNvPr id="296" name="Shape 296"/>
          <p:cNvPicPr preferRelativeResize="0"/>
          <p:nvPr/>
        </p:nvPicPr>
        <p:blipFill rotWithShape="1">
          <a:blip r:embed="rId4">
            <a:alphaModFix/>
          </a:blip>
          <a:srcRect/>
          <a:stretch/>
        </p:blipFill>
        <p:spPr>
          <a:xfrm>
            <a:off x="8018788" y="3420943"/>
            <a:ext cx="1014600" cy="1014600"/>
          </a:xfrm>
          <a:prstGeom prst="rect">
            <a:avLst/>
          </a:prstGeom>
          <a:noFill/>
          <a:ln>
            <a:noFill/>
          </a:ln>
        </p:spPr>
      </p:pic>
      <p:pic>
        <p:nvPicPr>
          <p:cNvPr id="297" name="Shape 297"/>
          <p:cNvPicPr preferRelativeResize="0"/>
          <p:nvPr/>
        </p:nvPicPr>
        <p:blipFill rotWithShape="1">
          <a:blip r:embed="rId5">
            <a:alphaModFix/>
          </a:blip>
          <a:srcRect/>
          <a:stretch/>
        </p:blipFill>
        <p:spPr>
          <a:xfrm>
            <a:off x="6873839" y="3243203"/>
            <a:ext cx="1625699" cy="16256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454650" y="1598599"/>
            <a:ext cx="8231999" cy="4641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Interpretation &amp; Translation</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What does interpretation mean, and what does it involve?</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What does translation mean, and what does it involve?</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What are the goals of translating and interpreting content?</a:t>
            </a:r>
          </a:p>
          <a:p>
            <a:pPr marL="800100" marR="0" lvl="1" indent="-342900" algn="l" rtl="0">
              <a:spcBef>
                <a:spcPts val="480"/>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Provide an overview of the translation process.</a:t>
            </a:r>
          </a:p>
        </p:txBody>
      </p:sp>
      <p:sp>
        <p:nvSpPr>
          <p:cNvPr id="44" name="Shape 44"/>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1: Models of Interpretation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45" name="Shape 45"/>
          <p:cNvPicPr preferRelativeResize="0"/>
          <p:nvPr/>
        </p:nvPicPr>
        <p:blipFill rotWithShape="1">
          <a:blip r:embed="rId3">
            <a:alphaModFix/>
          </a:blip>
          <a:srcRect/>
          <a:stretch/>
        </p:blipFill>
        <p:spPr>
          <a:xfrm>
            <a:off x="4341800" y="4573450"/>
            <a:ext cx="4344900" cy="1552499"/>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454650" y="1791367"/>
            <a:ext cx="8231999"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Case Study Analysis Process, cont’d</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Interpret</a:t>
            </a:r>
          </a:p>
          <a:p>
            <a:pPr marL="1254125" marR="0" lvl="2" indent="-339725" algn="l" rtl="0">
              <a:spcBef>
                <a:spcPts val="480"/>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Appropriate target language</a:t>
            </a:r>
          </a:p>
          <a:p>
            <a:pPr marL="1254125" marR="0" lvl="2" indent="-339725" algn="l" rtl="0">
              <a:spcBef>
                <a:spcPts val="480"/>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Different from ASL version</a:t>
            </a:r>
          </a:p>
          <a:p>
            <a:pPr marL="800100" marR="0" lvl="1" indent="-342900" algn="l" rtl="0">
              <a:spcBef>
                <a:spcPts val="480"/>
              </a:spcBef>
              <a:spcAft>
                <a:spcPts val="0"/>
              </a:spcAft>
              <a:buClr>
                <a:schemeClr val="accent3"/>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Demonstrate interpretation</a:t>
            </a:r>
          </a:p>
          <a:p>
            <a:pPr marL="1254125" marR="0" lvl="2" indent="-339725" algn="l" rtl="0">
              <a:spcBef>
                <a:spcPts val="480"/>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Deaf interpreter</a:t>
            </a:r>
          </a:p>
          <a:p>
            <a:pPr marL="1254125" marR="0" lvl="2" indent="-339725" algn="l" rtl="0">
              <a:spcBef>
                <a:spcPts val="480"/>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Deaf or DeafBlind consumer</a:t>
            </a:r>
          </a:p>
          <a:p>
            <a:pPr marL="1254125" marR="0" lvl="2" indent="-339725" algn="l" rtl="0">
              <a:spcBef>
                <a:spcPts val="480"/>
              </a:spcBef>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Hearing consumer</a:t>
            </a:r>
          </a:p>
        </p:txBody>
      </p:sp>
      <p:sp>
        <p:nvSpPr>
          <p:cNvPr id="303" name="Shape 303"/>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3: Consecutive Interpreting</a:t>
            </a:r>
          </a:p>
        </p:txBody>
      </p:sp>
      <p:pic>
        <p:nvPicPr>
          <p:cNvPr id="304" name="Shape 304"/>
          <p:cNvPicPr preferRelativeResize="0"/>
          <p:nvPr/>
        </p:nvPicPr>
        <p:blipFill rotWithShape="1">
          <a:blip r:embed="rId3">
            <a:alphaModFix/>
          </a:blip>
          <a:srcRect/>
          <a:stretch/>
        </p:blipFill>
        <p:spPr>
          <a:xfrm>
            <a:off x="5654362" y="2958933"/>
            <a:ext cx="1282865" cy="1282865"/>
          </a:xfrm>
          <a:prstGeom prst="rect">
            <a:avLst/>
          </a:prstGeom>
          <a:noFill/>
          <a:ln>
            <a:noFill/>
          </a:ln>
        </p:spPr>
      </p:pic>
      <p:pic>
        <p:nvPicPr>
          <p:cNvPr id="305" name="Shape 305"/>
          <p:cNvPicPr preferRelativeResize="0"/>
          <p:nvPr/>
        </p:nvPicPr>
        <p:blipFill rotWithShape="1">
          <a:blip r:embed="rId4">
            <a:alphaModFix/>
          </a:blip>
          <a:srcRect/>
          <a:stretch/>
        </p:blipFill>
        <p:spPr>
          <a:xfrm>
            <a:off x="7581638" y="3167143"/>
            <a:ext cx="1014506" cy="1014506"/>
          </a:xfrm>
          <a:prstGeom prst="rect">
            <a:avLst/>
          </a:prstGeom>
          <a:noFill/>
          <a:ln>
            <a:noFill/>
          </a:ln>
        </p:spPr>
      </p:pic>
      <p:pic>
        <p:nvPicPr>
          <p:cNvPr id="306" name="Shape 306"/>
          <p:cNvPicPr preferRelativeResize="0"/>
          <p:nvPr/>
        </p:nvPicPr>
        <p:blipFill rotWithShape="1">
          <a:blip r:embed="rId5">
            <a:alphaModFix/>
          </a:blip>
          <a:srcRect/>
          <a:stretch/>
        </p:blipFill>
        <p:spPr>
          <a:xfrm>
            <a:off x="6436689" y="2989403"/>
            <a:ext cx="1625599" cy="1625599"/>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454650" y="1791367"/>
            <a:ext cx="8231999"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Case Study Analysis Process, cont’d</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Debriefing</a:t>
            </a:r>
          </a:p>
          <a:p>
            <a:pPr marL="1254125" marR="0" lvl="2" indent="-339725" algn="l" rtl="0">
              <a:spcBef>
                <a:spcPts val="480"/>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Features assisted in effectiveness</a:t>
            </a:r>
          </a:p>
          <a:p>
            <a:pPr marL="1254125" marR="0" lvl="2" indent="-339725" algn="l" rtl="0">
              <a:spcBef>
                <a:spcPts val="480"/>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Features were missing</a:t>
            </a:r>
          </a:p>
          <a:p>
            <a:pPr marL="1254125" marR="0" lvl="2" indent="-339725" algn="l" rtl="0">
              <a:spcBef>
                <a:spcPts val="480"/>
              </a:spcBef>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Examples of linguistic and cultural mediation</a:t>
            </a:r>
          </a:p>
        </p:txBody>
      </p:sp>
      <p:sp>
        <p:nvSpPr>
          <p:cNvPr id="312" name="Shape 312"/>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3: Consecutive Interpreting</a:t>
            </a:r>
          </a:p>
        </p:txBody>
      </p:sp>
      <p:pic>
        <p:nvPicPr>
          <p:cNvPr id="313" name="Shape 313"/>
          <p:cNvPicPr preferRelativeResize="0"/>
          <p:nvPr/>
        </p:nvPicPr>
        <p:blipFill rotWithShape="1">
          <a:blip r:embed="rId3">
            <a:alphaModFix/>
          </a:blip>
          <a:srcRect/>
          <a:stretch/>
        </p:blipFill>
        <p:spPr>
          <a:xfrm>
            <a:off x="5654362" y="4330533"/>
            <a:ext cx="1282799" cy="1282799"/>
          </a:xfrm>
          <a:prstGeom prst="rect">
            <a:avLst/>
          </a:prstGeom>
          <a:noFill/>
          <a:ln>
            <a:noFill/>
          </a:ln>
        </p:spPr>
      </p:pic>
      <p:pic>
        <p:nvPicPr>
          <p:cNvPr id="314" name="Shape 314"/>
          <p:cNvPicPr preferRelativeResize="0"/>
          <p:nvPr/>
        </p:nvPicPr>
        <p:blipFill rotWithShape="1">
          <a:blip r:embed="rId4">
            <a:alphaModFix/>
          </a:blip>
          <a:srcRect/>
          <a:stretch/>
        </p:blipFill>
        <p:spPr>
          <a:xfrm>
            <a:off x="7581638" y="4538743"/>
            <a:ext cx="1014600" cy="1014600"/>
          </a:xfrm>
          <a:prstGeom prst="rect">
            <a:avLst/>
          </a:prstGeom>
          <a:noFill/>
          <a:ln>
            <a:noFill/>
          </a:ln>
        </p:spPr>
      </p:pic>
      <p:pic>
        <p:nvPicPr>
          <p:cNvPr id="315" name="Shape 315"/>
          <p:cNvPicPr preferRelativeResize="0"/>
          <p:nvPr/>
        </p:nvPicPr>
        <p:blipFill rotWithShape="1">
          <a:blip r:embed="rId5">
            <a:alphaModFix/>
          </a:blip>
          <a:srcRect/>
          <a:stretch/>
        </p:blipFill>
        <p:spPr>
          <a:xfrm>
            <a:off x="6436689" y="4361003"/>
            <a:ext cx="1625699" cy="1625699"/>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454650" y="1715167"/>
            <a:ext cx="8231999"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Case Study Analysis Process, cont’d</a:t>
            </a:r>
          </a:p>
          <a:p>
            <a:pPr marL="800100" marR="0" lvl="1" indent="-342900" algn="l" rtl="0">
              <a:spcBef>
                <a:spcPts val="480"/>
              </a:spcBef>
              <a:spcAft>
                <a:spcPts val="0"/>
              </a:spcAft>
              <a:buClr>
                <a:schemeClr val="accent3"/>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Decision making processes</a:t>
            </a:r>
          </a:p>
          <a:p>
            <a:pPr marL="800100" marR="0" lvl="1" indent="-342900" algn="l" rtl="0">
              <a:spcBef>
                <a:spcPts val="480"/>
              </a:spcBef>
              <a:spcAft>
                <a:spcPts val="0"/>
              </a:spcAft>
              <a:buClr>
                <a:schemeClr val="accent3"/>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Discourse analysis &amp; mapping</a:t>
            </a:r>
          </a:p>
          <a:p>
            <a:pPr marL="800100" marR="0" lvl="1" indent="-342900" algn="l" rtl="0">
              <a:spcBef>
                <a:spcPts val="480"/>
              </a:spcBef>
              <a:spcAft>
                <a:spcPts val="0"/>
              </a:spcAft>
              <a:buClr>
                <a:schemeClr val="accent3"/>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Application of interpreting process models</a:t>
            </a:r>
          </a:p>
          <a:p>
            <a:pPr marL="800100" marR="0" lvl="1" indent="-342900" algn="l" rtl="0">
              <a:spcBef>
                <a:spcPts val="480"/>
              </a:spcBef>
              <a:spcAft>
                <a:spcPts val="0"/>
              </a:spcAft>
              <a:buClr>
                <a:schemeClr val="accent3"/>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Learning experiences</a:t>
            </a:r>
          </a:p>
          <a:p>
            <a:pPr marL="800100" marR="0" lvl="1" indent="-342900" algn="l" rtl="0">
              <a:spcBef>
                <a:spcPts val="480"/>
              </a:spcBef>
              <a:buClr>
                <a:schemeClr val="accent3"/>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Areas for skill improvement and future application</a:t>
            </a:r>
          </a:p>
        </p:txBody>
      </p:sp>
      <p:sp>
        <p:nvSpPr>
          <p:cNvPr id="321" name="Shape 321"/>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3: Consecutive Interpreting</a:t>
            </a:r>
          </a:p>
        </p:txBody>
      </p:sp>
      <p:pic>
        <p:nvPicPr>
          <p:cNvPr id="322" name="Shape 322"/>
          <p:cNvPicPr preferRelativeResize="0"/>
          <p:nvPr/>
        </p:nvPicPr>
        <p:blipFill rotWithShape="1">
          <a:blip r:embed="rId3">
            <a:alphaModFix/>
          </a:blip>
          <a:srcRect/>
          <a:stretch/>
        </p:blipFill>
        <p:spPr>
          <a:xfrm>
            <a:off x="5654362" y="4482933"/>
            <a:ext cx="1282799" cy="1282799"/>
          </a:xfrm>
          <a:prstGeom prst="rect">
            <a:avLst/>
          </a:prstGeom>
          <a:noFill/>
          <a:ln>
            <a:noFill/>
          </a:ln>
        </p:spPr>
      </p:pic>
      <p:pic>
        <p:nvPicPr>
          <p:cNvPr id="323" name="Shape 323"/>
          <p:cNvPicPr preferRelativeResize="0"/>
          <p:nvPr/>
        </p:nvPicPr>
        <p:blipFill rotWithShape="1">
          <a:blip r:embed="rId4">
            <a:alphaModFix/>
          </a:blip>
          <a:srcRect/>
          <a:stretch/>
        </p:blipFill>
        <p:spPr>
          <a:xfrm>
            <a:off x="7581638" y="4691143"/>
            <a:ext cx="1014600" cy="1014600"/>
          </a:xfrm>
          <a:prstGeom prst="rect">
            <a:avLst/>
          </a:prstGeom>
          <a:noFill/>
          <a:ln>
            <a:noFill/>
          </a:ln>
        </p:spPr>
      </p:pic>
      <p:pic>
        <p:nvPicPr>
          <p:cNvPr id="324" name="Shape 324"/>
          <p:cNvPicPr preferRelativeResize="0"/>
          <p:nvPr/>
        </p:nvPicPr>
        <p:blipFill rotWithShape="1">
          <a:blip r:embed="rId5">
            <a:alphaModFix/>
          </a:blip>
          <a:srcRect/>
          <a:stretch/>
        </p:blipFill>
        <p:spPr>
          <a:xfrm>
            <a:off x="6436689" y="4513403"/>
            <a:ext cx="1625699" cy="1625699"/>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454650" y="1791375"/>
            <a:ext cx="4825500"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Group Dialogue</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How do Deaf interpreters explain the rationale for using consecutive interpreting?</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What factors go into the decision for Deaf interpreters to interpret consecutively?</a:t>
            </a:r>
          </a:p>
          <a:p>
            <a:pPr marL="800100" marR="0" lvl="1" indent="-342900" algn="l" rtl="0">
              <a:spcBef>
                <a:spcPts val="576"/>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How do Deaf interpreters use consecutive interpreting to their greatest advantage?</a:t>
            </a:r>
          </a:p>
        </p:txBody>
      </p:sp>
      <p:sp>
        <p:nvSpPr>
          <p:cNvPr id="330" name="Shape 330"/>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3: Consecutive Interpreting</a:t>
            </a:r>
          </a:p>
        </p:txBody>
      </p:sp>
      <p:pic>
        <p:nvPicPr>
          <p:cNvPr id="331" name="Shape 331"/>
          <p:cNvPicPr preferRelativeResize="0"/>
          <p:nvPr/>
        </p:nvPicPr>
        <p:blipFill rotWithShape="1">
          <a:blip r:embed="rId3">
            <a:alphaModFix/>
          </a:blip>
          <a:srcRect/>
          <a:stretch/>
        </p:blipFill>
        <p:spPr>
          <a:xfrm>
            <a:off x="5549989" y="2180467"/>
            <a:ext cx="3289200" cy="2463900"/>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454650" y="1791375"/>
            <a:ext cx="7290299"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3000" b="1" i="0" u="none" strike="noStrike" cap="none">
                <a:solidFill>
                  <a:srgbClr val="6B3C19"/>
                </a:solidFill>
                <a:latin typeface="Arial Narrow"/>
                <a:ea typeface="Arial Narrow"/>
                <a:cs typeface="Arial Narrow"/>
                <a:sym typeface="Arial Narrow"/>
              </a:rPr>
              <a:t>Key Questions</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What factors and considerations go into Deaf interpreter’s decision to use simultaneous interpreting? </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In what settings do Deaf interpreters typically practice simultaneous interpreting?</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What is the difference between mirroring and simultaneous interpretation?</a:t>
            </a:r>
          </a:p>
          <a:p>
            <a:pPr marL="800100" marR="0" lvl="1" indent="-342900" algn="l" rtl="0">
              <a:spcBef>
                <a:spcPts val="576"/>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What is the rationale for using simultaneous, consecutive, or a blend of interpreting methods in some situations?</a:t>
            </a:r>
          </a:p>
        </p:txBody>
      </p:sp>
      <p:sp>
        <p:nvSpPr>
          <p:cNvPr id="337" name="Shape 337"/>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4: Simultaneous Interpreting</a:t>
            </a:r>
          </a:p>
        </p:txBody>
      </p:sp>
      <p:pic>
        <p:nvPicPr>
          <p:cNvPr id="338" name="Shape 338"/>
          <p:cNvPicPr preferRelativeResize="0"/>
          <p:nvPr/>
        </p:nvPicPr>
        <p:blipFill rotWithShape="1">
          <a:blip r:embed="rId3">
            <a:alphaModFix/>
          </a:blip>
          <a:srcRect/>
          <a:stretch/>
        </p:blipFill>
        <p:spPr>
          <a:xfrm>
            <a:off x="7507256" y="2195228"/>
            <a:ext cx="1286100" cy="1822500"/>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454650" y="1791367"/>
            <a:ext cx="8231999"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Review</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Definition</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History and Uses in </a:t>
            </a:r>
            <a:r>
              <a:rPr lang="en-US" sz="2400" b="1" i="1" u="none" strike="noStrike" cap="none">
                <a:solidFill>
                  <a:srgbClr val="6B3C19"/>
                </a:solidFill>
                <a:latin typeface="Arial Narrow"/>
                <a:ea typeface="Arial Narrow"/>
                <a:cs typeface="Arial Narrow"/>
                <a:sym typeface="Arial Narrow"/>
              </a:rPr>
              <a:t>The Effective Interpreting Series: Simultaneous Interpreting from English </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Colonomos and Gile Interpreting Process Models</a:t>
            </a:r>
          </a:p>
          <a:p>
            <a:pPr marL="800100" marR="0" lvl="1" indent="-342900" algn="l" rtl="0">
              <a:spcBef>
                <a:spcPts val="576"/>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Application to Deaf interpreter practice</a:t>
            </a:r>
          </a:p>
        </p:txBody>
      </p:sp>
      <p:sp>
        <p:nvSpPr>
          <p:cNvPr id="344" name="Shape 344"/>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4: Simultaneous Interpreting</a:t>
            </a:r>
          </a:p>
        </p:txBody>
      </p:sp>
      <p:sp>
        <p:nvSpPr>
          <p:cNvPr id="345" name="Shape 345"/>
          <p:cNvSpPr txBox="1"/>
          <p:nvPr/>
        </p:nvSpPr>
        <p:spPr>
          <a:xfrm>
            <a:off x="10895927" y="5459658"/>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454650" y="1791367"/>
            <a:ext cx="8231999"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Deaf Interpreter Experiences</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Where have you seen Deaf interpreters at work?</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View trainer-selected videos</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Why was simultaneous interpreting the method of choice? </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When observing the “feed” interpreter, what did you notice about their language use (e.g., ASL, signed English) and signing behaviors?</a:t>
            </a:r>
          </a:p>
          <a:p>
            <a:pPr marL="800100" marR="0" lvl="1" indent="-342900" algn="l" rtl="0">
              <a:spcBef>
                <a:spcPts val="576"/>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Share observations on the performance of Deaf interpreters in simultaneous interpreter settings.</a:t>
            </a:r>
          </a:p>
        </p:txBody>
      </p:sp>
      <p:sp>
        <p:nvSpPr>
          <p:cNvPr id="351" name="Shape 351"/>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4: Simultaneous Interpreting</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454650" y="1791367"/>
            <a:ext cx="8231999"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Deaf Interpreter Experiences, cont’d</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Define and discuss mirror interpreting</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Overlay Colonomos and Gile Models</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Contrast mirror vs. simultaneous interpreting</a:t>
            </a:r>
          </a:p>
          <a:p>
            <a:pPr marL="1254125" marR="0" lvl="2" indent="-339725" algn="l" rtl="0">
              <a:spcBef>
                <a:spcPts val="576"/>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Depth of processing</a:t>
            </a:r>
          </a:p>
          <a:p>
            <a:pPr marL="1254125" marR="0" lvl="2" indent="-339725" algn="l" rtl="0">
              <a:spcBef>
                <a:spcPts val="576"/>
              </a:spcBef>
              <a:spcAft>
                <a:spcPts val="0"/>
              </a:spcAft>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Form and meaning</a:t>
            </a:r>
          </a:p>
          <a:p>
            <a:pPr marL="1254125" marR="0" lvl="2" indent="-339725" algn="l" rtl="0">
              <a:spcBef>
                <a:spcPts val="576"/>
              </a:spcBef>
              <a:buClr>
                <a:schemeClr val="accent5"/>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Effort</a:t>
            </a:r>
          </a:p>
        </p:txBody>
      </p:sp>
      <p:sp>
        <p:nvSpPr>
          <p:cNvPr id="357" name="Shape 357"/>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4: Simultaneous Interpreting</a:t>
            </a:r>
          </a:p>
        </p:txBody>
      </p:sp>
      <p:pic>
        <p:nvPicPr>
          <p:cNvPr id="358" name="Shape 358"/>
          <p:cNvPicPr preferRelativeResize="0"/>
          <p:nvPr/>
        </p:nvPicPr>
        <p:blipFill rotWithShape="1">
          <a:blip r:embed="rId3">
            <a:alphaModFix/>
          </a:blip>
          <a:srcRect/>
          <a:stretch/>
        </p:blipFill>
        <p:spPr>
          <a:xfrm>
            <a:off x="5661900" y="3957001"/>
            <a:ext cx="3024899" cy="1974899"/>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454650" y="1791375"/>
            <a:ext cx="5949599"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Relationship of Simultaneous &amp; Consecutive Interpreting</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Russell’s research on accuracy of simultaneous vs. consecutive interpreting </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What considerations go into decision making whether to use simultaneous or consecutive?</a:t>
            </a:r>
          </a:p>
          <a:p>
            <a:pPr marL="800100" marR="0" lvl="1" indent="-342900" algn="l" rtl="0">
              <a:spcBef>
                <a:spcPts val="480"/>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When would it be appropriate to flow between simultaneous and consecutive? </a:t>
            </a:r>
          </a:p>
        </p:txBody>
      </p:sp>
      <p:sp>
        <p:nvSpPr>
          <p:cNvPr id="364" name="Shape 364"/>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4: Simultaneous Interpreting</a:t>
            </a:r>
          </a:p>
        </p:txBody>
      </p:sp>
      <p:pic>
        <p:nvPicPr>
          <p:cNvPr id="365" name="Shape 365"/>
          <p:cNvPicPr preferRelativeResize="0"/>
          <p:nvPr/>
        </p:nvPicPr>
        <p:blipFill rotWithShape="1">
          <a:blip r:embed="rId3">
            <a:alphaModFix/>
          </a:blip>
          <a:srcRect/>
          <a:stretch/>
        </p:blipFill>
        <p:spPr>
          <a:xfrm>
            <a:off x="6488869" y="2408042"/>
            <a:ext cx="1986670" cy="1986670"/>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454650" y="1791367"/>
            <a:ext cx="8231999"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ASL Registers</a:t>
            </a:r>
          </a:p>
          <a:p>
            <a:pPr marL="458788" marR="0" lvl="0" indent="-458788" algn="l" rtl="0">
              <a:spcBef>
                <a:spcPts val="576"/>
              </a:spcBef>
              <a:spcAft>
                <a:spcPts val="0"/>
              </a:spcAft>
              <a:buClr>
                <a:srgbClr val="157FB9"/>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Types</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Frozen</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Formal</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Consultative</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Informal/Casual</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Intimate</a:t>
            </a:r>
          </a:p>
          <a:p>
            <a:pPr marL="344488" marR="0" lvl="0" indent="-344488" algn="l" rtl="0">
              <a:spcBef>
                <a:spcPts val="576"/>
              </a:spcBef>
              <a:buClr>
                <a:srgbClr val="157FB9"/>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Settings &amp; Audiences</a:t>
            </a:r>
          </a:p>
        </p:txBody>
      </p:sp>
      <p:sp>
        <p:nvSpPr>
          <p:cNvPr id="371" name="Shape 371"/>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4: Simultaneous Interpreting</a:t>
            </a:r>
          </a:p>
        </p:txBody>
      </p:sp>
      <p:pic>
        <p:nvPicPr>
          <p:cNvPr id="372" name="Shape 372"/>
          <p:cNvPicPr preferRelativeResize="0"/>
          <p:nvPr/>
        </p:nvPicPr>
        <p:blipFill rotWithShape="1">
          <a:blip r:embed="rId3">
            <a:alphaModFix/>
          </a:blip>
          <a:srcRect/>
          <a:stretch/>
        </p:blipFill>
        <p:spPr>
          <a:xfrm>
            <a:off x="4656951" y="2250638"/>
            <a:ext cx="3818590" cy="343838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454650" y="1791367"/>
            <a:ext cx="8231999"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Introduction &amp; Overview in </a:t>
            </a:r>
            <a:r>
              <a:rPr lang="en-US" sz="2800" b="1" i="1" u="none" strike="noStrike" cap="none">
                <a:solidFill>
                  <a:srgbClr val="6B3C19"/>
                </a:solidFill>
                <a:latin typeface="Arial Narrow"/>
                <a:ea typeface="Arial Narrow"/>
                <a:cs typeface="Arial Narrow"/>
                <a:sym typeface="Arial Narrow"/>
              </a:rPr>
              <a:t>NCIEC Teaching Modules for the Classroom</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What are the differences between intra-lingual and inter-lingual interpreting tasks that Deaf interpreters undertake?</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Review and expand on examples of intra-lingual interpreting tasks.</a:t>
            </a:r>
          </a:p>
          <a:p>
            <a:pPr marL="800100" marR="0" lvl="1" indent="-342900" algn="l" rtl="0">
              <a:spcBef>
                <a:spcPts val="576"/>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Describe individual experiences with inter-lingual interpreting.</a:t>
            </a:r>
          </a:p>
          <a:p>
            <a:pPr marL="800100" marR="0" lvl="1" indent="-342900" algn="l" rtl="0">
              <a:spcBef>
                <a:spcPts val="576"/>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Are you fluent in a second or third signed language?</a:t>
            </a:r>
          </a:p>
        </p:txBody>
      </p:sp>
      <p:sp>
        <p:nvSpPr>
          <p:cNvPr id="51" name="Shape 51"/>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1: Models of Interpretation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302250" y="1715175"/>
            <a:ext cx="5671200"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Examples of Simultaneous Approach</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Gallaudet Commencement Speaker–WFD President</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Gallaudet Deaf Way II Presentation Series–Video Conference Interpreting Project, International Sign</a:t>
            </a:r>
          </a:p>
          <a:p>
            <a:pPr marL="800100" marR="0" lvl="1" indent="-342900" algn="l" rtl="0">
              <a:spcBef>
                <a:spcPts val="480"/>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Helen Keller National Center Conference–DeafBlind Focus</a:t>
            </a:r>
          </a:p>
        </p:txBody>
      </p:sp>
      <p:sp>
        <p:nvSpPr>
          <p:cNvPr id="378" name="Shape 378"/>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4: Simultaneous Interpreting</a:t>
            </a:r>
          </a:p>
        </p:txBody>
      </p:sp>
      <p:pic>
        <p:nvPicPr>
          <p:cNvPr id="379" name="Shape 379"/>
          <p:cNvPicPr preferRelativeResize="0"/>
          <p:nvPr/>
        </p:nvPicPr>
        <p:blipFill>
          <a:blip r:embed="rId3">
            <a:alphaModFix/>
          </a:blip>
          <a:stretch>
            <a:fillRect/>
          </a:stretch>
        </p:blipFill>
        <p:spPr>
          <a:xfrm>
            <a:off x="5187450" y="3977025"/>
            <a:ext cx="3499349" cy="2000774"/>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454650" y="1791375"/>
            <a:ext cx="4526700" cy="4449300"/>
          </a:xfrm>
          <a:prstGeom prst="rect">
            <a:avLst/>
          </a:prstGeom>
          <a:noFill/>
          <a:ln>
            <a:noFill/>
          </a:ln>
        </p:spPr>
        <p:txBody>
          <a:bodyPr lIns="91425" tIns="45700" rIns="91425" bIns="45700" anchor="t" anchorCtr="0">
            <a:noAutofit/>
          </a:bodyPr>
          <a:lstStyle/>
          <a:p>
            <a:pPr marL="1588" marR="0" lvl="0" indent="-1588"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DeafBlind Considerations</a:t>
            </a:r>
          </a:p>
          <a:p>
            <a:pPr marL="800100" marR="0" lvl="1" indent="-342900" algn="l" rtl="0">
              <a:spcBef>
                <a:spcPts val="480"/>
              </a:spcBef>
              <a:spcAft>
                <a:spcPts val="0"/>
              </a:spcAft>
              <a:buClr>
                <a:srgbClr val="76923C"/>
              </a:buClr>
              <a:buSzPct val="80000"/>
              <a:buFont typeface="Noto Sans Symbols"/>
              <a:buChar char="◻"/>
            </a:pPr>
            <a:r>
              <a:rPr lang="en-US" sz="2400" b="1" i="1" u="none" strike="noStrike" cap="none">
                <a:solidFill>
                  <a:srgbClr val="6B3C19"/>
                </a:solidFill>
                <a:latin typeface="Arial Narrow"/>
                <a:ea typeface="Arial Narrow"/>
                <a:cs typeface="Arial Narrow"/>
                <a:sym typeface="Arial Narrow"/>
              </a:rPr>
              <a:t>Teaching Modules for the Classroom: DeafBlind Interpreting </a:t>
            </a:r>
          </a:p>
          <a:p>
            <a:pPr marL="800100" marR="0" lvl="1" indent="-342900" algn="l" rtl="0">
              <a:spcBef>
                <a:spcPts val="480"/>
              </a:spcBef>
              <a:spcAft>
                <a:spcPts val="0"/>
              </a:spcAft>
              <a:buClr>
                <a:srgbClr val="76923C"/>
              </a:buClr>
              <a:buSzPct val="80000"/>
              <a:buFont typeface="Noto Sans Symbols"/>
              <a:buChar char="◻"/>
            </a:pPr>
            <a:r>
              <a:rPr lang="en-US" sz="2400" b="1" i="1" u="none" strike="noStrike" cap="none">
                <a:solidFill>
                  <a:srgbClr val="6B3C19"/>
                </a:solidFill>
                <a:latin typeface="Arial Narrow"/>
                <a:ea typeface="Arial Narrow"/>
                <a:cs typeface="Arial Narrow"/>
                <a:sym typeface="Arial Narrow"/>
              </a:rPr>
              <a:t>Pro-Tactile: Understanding Touch Techniques to Facilitate Communication with DeafBlind People</a:t>
            </a:r>
          </a:p>
          <a:p>
            <a:pPr marL="800100" marR="0" lvl="1" indent="-342900" algn="l" rtl="0">
              <a:spcBef>
                <a:spcPts val="480"/>
              </a:spcBef>
              <a:buClr>
                <a:srgbClr val="76923C"/>
              </a:buClr>
              <a:buSzPct val="80000"/>
              <a:buFont typeface="Noto Sans Symbols"/>
              <a:buChar char="◻"/>
            </a:pPr>
            <a:r>
              <a:rPr lang="en-US" sz="2400" b="1" i="1" u="none" strike="noStrike" cap="none">
                <a:solidFill>
                  <a:srgbClr val="6B3C19"/>
                </a:solidFill>
                <a:latin typeface="Arial Narrow"/>
                <a:ea typeface="Arial Narrow"/>
                <a:cs typeface="Arial Narrow"/>
                <a:sym typeface="Arial Narrow"/>
              </a:rPr>
              <a:t>Pro-Tactile: The DeafBlind Way </a:t>
            </a:r>
          </a:p>
        </p:txBody>
      </p:sp>
      <p:sp>
        <p:nvSpPr>
          <p:cNvPr id="385" name="Shape 385"/>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4: Simultaneous Interpreting</a:t>
            </a:r>
          </a:p>
        </p:txBody>
      </p:sp>
      <p:pic>
        <p:nvPicPr>
          <p:cNvPr id="386" name="Shape 386"/>
          <p:cNvPicPr preferRelativeResize="0"/>
          <p:nvPr/>
        </p:nvPicPr>
        <p:blipFill rotWithShape="1">
          <a:blip r:embed="rId3">
            <a:alphaModFix/>
          </a:blip>
          <a:srcRect/>
          <a:stretch/>
        </p:blipFill>
        <p:spPr>
          <a:xfrm>
            <a:off x="5135575" y="2247925"/>
            <a:ext cx="3551099" cy="23622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454650" y="1791375"/>
            <a:ext cx="6414299"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Cokely Sociolinguistic Model</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Message reception – Perceive source language</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Preliminary processing – Recognize</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Short-term memory retention – Chunk</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Semantic intent realized – Understand</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Semantic equivalent determined – Analyze</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Syntactic message formulation – Rehearse</a:t>
            </a:r>
          </a:p>
          <a:p>
            <a:pPr marL="800100" marR="0" lvl="1" indent="-342900" algn="l" rtl="0">
              <a:spcBef>
                <a:spcPts val="480"/>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Message production – Produce target language</a:t>
            </a:r>
          </a:p>
        </p:txBody>
      </p:sp>
      <p:sp>
        <p:nvSpPr>
          <p:cNvPr id="57" name="Shape 57"/>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1: Models of Interpretation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58" name="Shape 58"/>
          <p:cNvPicPr preferRelativeResize="0"/>
          <p:nvPr/>
        </p:nvPicPr>
        <p:blipFill rotWithShape="1">
          <a:blip r:embed="rId3">
            <a:alphaModFix/>
          </a:blip>
          <a:srcRect/>
          <a:stretch/>
        </p:blipFill>
        <p:spPr>
          <a:xfrm>
            <a:off x="6749615" y="1791382"/>
            <a:ext cx="2013300" cy="17957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454650" y="1791375"/>
            <a:ext cx="6218999"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a:solidFill>
                  <a:srgbClr val="6B3C19"/>
                </a:solidFill>
                <a:latin typeface="Arial Narrow"/>
                <a:ea typeface="Arial Narrow"/>
                <a:cs typeface="Arial Narrow"/>
                <a:sym typeface="Arial Narrow"/>
              </a:rPr>
              <a:t>Cokely Sociolinguistic Model, cont’d</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View trainer-selected video</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Assess the language of the Deaf or DeafBlind consumer (e.g., ASL dominant, semi-lingual) and determine the mode of interpreting to be used</a:t>
            </a:r>
          </a:p>
          <a:p>
            <a:pPr marL="800100" marR="0" lvl="1" indent="-342900" algn="l" rtl="0">
              <a:spcBef>
                <a:spcPts val="480"/>
              </a:spcBef>
              <a:buClr>
                <a:srgbClr val="76923C"/>
              </a:buClr>
              <a:buSzPct val="80000"/>
              <a:buFont typeface="Noto Sans Symbols"/>
              <a:buChar char="◻"/>
            </a:pPr>
            <a:r>
              <a:rPr lang="en-US" sz="2400" b="1" i="0" u="none" strike="noStrike" cap="none">
                <a:solidFill>
                  <a:srgbClr val="6B3C19"/>
                </a:solidFill>
                <a:latin typeface="Arial Narrow"/>
                <a:ea typeface="Arial Narrow"/>
                <a:cs typeface="Arial Narrow"/>
                <a:sym typeface="Arial Narrow"/>
              </a:rPr>
              <a:t>Discuss challenges that the consumer’s language or communication needs might present within the context of the Cokely Model, including ideas for resolving these challenges</a:t>
            </a:r>
          </a:p>
        </p:txBody>
      </p:sp>
      <p:sp>
        <p:nvSpPr>
          <p:cNvPr id="64" name="Shape 64"/>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1: Models of Interpretation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65" name="Shape 65"/>
          <p:cNvPicPr preferRelativeResize="0"/>
          <p:nvPr/>
        </p:nvPicPr>
        <p:blipFill rotWithShape="1">
          <a:blip r:embed="rId3">
            <a:alphaModFix/>
          </a:blip>
          <a:srcRect/>
          <a:stretch/>
        </p:blipFill>
        <p:spPr>
          <a:xfrm>
            <a:off x="6673490" y="1791382"/>
            <a:ext cx="2013300" cy="17957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454650" y="1791375"/>
            <a:ext cx="6104400"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dirty="0" err="1">
                <a:solidFill>
                  <a:srgbClr val="6B3C19"/>
                </a:solidFill>
                <a:latin typeface="Arial Narrow"/>
                <a:ea typeface="Arial Narrow"/>
                <a:cs typeface="Arial Narrow"/>
                <a:sym typeface="Arial Narrow"/>
              </a:rPr>
              <a:t>Colonomos</a:t>
            </a:r>
            <a:r>
              <a:rPr lang="en-US" sz="2800" b="1" i="0" u="none" strike="noStrike" cap="none" dirty="0">
                <a:solidFill>
                  <a:srgbClr val="6B3C19"/>
                </a:solidFill>
                <a:latin typeface="Arial Narrow"/>
                <a:ea typeface="Arial Narrow"/>
                <a:cs typeface="Arial Narrow"/>
                <a:sym typeface="Arial Narrow"/>
              </a:rPr>
              <a:t> </a:t>
            </a:r>
            <a:r>
              <a:rPr lang="en-US" dirty="0"/>
              <a:t>Integrated</a:t>
            </a:r>
            <a:r>
              <a:rPr lang="en-US" sz="2800" b="1" i="0" u="none" strike="noStrike" cap="none" dirty="0">
                <a:solidFill>
                  <a:srgbClr val="6B3C19"/>
                </a:solidFill>
                <a:latin typeface="Arial Narrow"/>
                <a:ea typeface="Arial Narrow"/>
                <a:cs typeface="Arial Narrow"/>
                <a:sym typeface="Arial Narrow"/>
              </a:rPr>
              <a:t> </a:t>
            </a:r>
            <a:r>
              <a:rPr lang="en-US" sz="2800" b="1" i="0" u="none" strike="noStrike" cap="none" dirty="0" smtClean="0">
                <a:solidFill>
                  <a:srgbClr val="6B3C19"/>
                </a:solidFill>
                <a:latin typeface="Arial Narrow"/>
                <a:ea typeface="Arial Narrow"/>
                <a:cs typeface="Arial Narrow"/>
                <a:sym typeface="Arial Narrow"/>
              </a:rPr>
              <a:t>Model of Interpreting </a:t>
            </a:r>
            <a:r>
              <a:rPr lang="en-US" sz="2800" b="1" i="0" u="none" strike="noStrike" cap="none" dirty="0">
                <a:solidFill>
                  <a:srgbClr val="6B3C19"/>
                </a:solidFill>
                <a:latin typeface="Arial Narrow"/>
                <a:ea typeface="Arial Narrow"/>
                <a:cs typeface="Arial Narrow"/>
                <a:sym typeface="Arial Narrow"/>
              </a:rPr>
              <a:t>(IMI</a:t>
            </a:r>
            <a:r>
              <a:rPr lang="en-US" sz="2800" b="1" i="0" u="none" strike="noStrike" cap="none" dirty="0" smtClean="0">
                <a:solidFill>
                  <a:srgbClr val="6B3C19"/>
                </a:solidFill>
                <a:latin typeface="Arial Narrow"/>
                <a:ea typeface="Arial Narrow"/>
                <a:cs typeface="Arial Narrow"/>
                <a:sym typeface="Arial Narrow"/>
              </a:rPr>
              <a:t>):</a:t>
            </a:r>
          </a:p>
          <a:p>
            <a:pPr marL="0" marR="0" lvl="0" indent="0" algn="l" rtl="0">
              <a:spcBef>
                <a:spcPts val="0"/>
              </a:spcBef>
              <a:spcAft>
                <a:spcPts val="0"/>
              </a:spcAft>
              <a:buClr>
                <a:srgbClr val="157FB9"/>
              </a:buClr>
              <a:buSzPct val="25000"/>
              <a:buFont typeface="Noto Sans Symbols"/>
              <a:buNone/>
            </a:pPr>
            <a:r>
              <a:rPr lang="en-US" sz="2400" dirty="0" smtClean="0"/>
              <a:t>Focus on CRP (See Graphic) portion of IMI</a:t>
            </a:r>
            <a:endParaRPr lang="en-US" sz="2400" b="1" i="0" u="none" strike="noStrike" cap="none" dirty="0">
              <a:solidFill>
                <a:srgbClr val="6B3C19"/>
              </a:solidFill>
              <a:sym typeface="Arial Narrow"/>
            </a:endParaRPr>
          </a:p>
          <a:p>
            <a:pPr marL="800100" marR="0" lvl="1" indent="-342900" algn="l" rtl="0">
              <a:spcBef>
                <a:spcPts val="576"/>
              </a:spcBef>
              <a:spcAft>
                <a:spcPts val="0"/>
              </a:spcAft>
              <a:buClr>
                <a:srgbClr val="76923C"/>
              </a:buClr>
              <a:buSzPct val="80000"/>
              <a:buFont typeface="Noto Sans Symbols"/>
              <a:buChar char="◻"/>
            </a:pPr>
            <a:r>
              <a:rPr lang="en-US" sz="2000" b="1" i="0" u="none" strike="noStrike" cap="none" dirty="0">
                <a:solidFill>
                  <a:srgbClr val="6B3C19"/>
                </a:solidFill>
                <a:sym typeface="Arial Narrow"/>
              </a:rPr>
              <a:t>Concentrating:  Understanding source message – attending, analyzing, </a:t>
            </a:r>
            <a:r>
              <a:rPr lang="en-US" sz="2000" dirty="0" smtClean="0"/>
              <a:t>freeing the message from the form</a:t>
            </a:r>
            <a:endParaRPr lang="en-US" sz="2000" b="1" i="0" u="none" strike="noStrike" cap="none" dirty="0">
              <a:solidFill>
                <a:srgbClr val="6B3C19"/>
              </a:solidFill>
              <a:sym typeface="Arial Narrow"/>
            </a:endParaRPr>
          </a:p>
          <a:p>
            <a:pPr marL="800100" marR="0" lvl="1" indent="-342900" algn="l" rtl="0">
              <a:spcBef>
                <a:spcPts val="576"/>
              </a:spcBef>
              <a:spcAft>
                <a:spcPts val="0"/>
              </a:spcAft>
              <a:buClr>
                <a:srgbClr val="76923C"/>
              </a:buClr>
              <a:buSzPct val="80000"/>
              <a:buFont typeface="Noto Sans Symbols"/>
              <a:buChar char="◻"/>
            </a:pPr>
            <a:r>
              <a:rPr lang="en-US" sz="2000" b="1" i="0" u="none" strike="noStrike" cap="none" dirty="0">
                <a:solidFill>
                  <a:srgbClr val="6B3C19"/>
                </a:solidFill>
                <a:sym typeface="Arial Narrow"/>
              </a:rPr>
              <a:t>Representing:  Source frame/target switch </a:t>
            </a:r>
          </a:p>
          <a:p>
            <a:pPr marL="800100" marR="0" lvl="1" indent="-342900" algn="l" rtl="0">
              <a:spcBef>
                <a:spcPts val="576"/>
              </a:spcBef>
              <a:buClr>
                <a:srgbClr val="76923C"/>
              </a:buClr>
              <a:buSzPct val="80000"/>
              <a:buFont typeface="Noto Sans Symbols"/>
              <a:buChar char="◻"/>
            </a:pPr>
            <a:r>
              <a:rPr lang="en-US" sz="2000" b="1" i="0" u="none" strike="noStrike" cap="none" dirty="0" smtClean="0">
                <a:solidFill>
                  <a:srgbClr val="6B3C19"/>
                </a:solidFill>
                <a:sym typeface="Arial Narrow"/>
              </a:rPr>
              <a:t>Preparing Delivery: Contextual protocols, </a:t>
            </a:r>
            <a:r>
              <a:rPr lang="en-US" sz="2000" dirty="0"/>
              <a:t>c</a:t>
            </a:r>
            <a:r>
              <a:rPr lang="en-US" sz="2000" b="1" i="0" u="none" strike="noStrike" cap="none" dirty="0" smtClean="0">
                <a:solidFill>
                  <a:srgbClr val="6B3C19"/>
                </a:solidFill>
                <a:sym typeface="Arial Narrow"/>
              </a:rPr>
              <a:t>oherence of content, affect, register, access resources: team member(s), supervisor (process management issues)</a:t>
            </a:r>
            <a:endParaRPr lang="en-US" sz="2000" b="1" i="0" u="none" strike="noStrike" cap="none" dirty="0">
              <a:solidFill>
                <a:srgbClr val="6B3C19"/>
              </a:solidFill>
              <a:sym typeface="Arial Narrow"/>
            </a:endParaRPr>
          </a:p>
        </p:txBody>
      </p:sp>
      <p:sp>
        <p:nvSpPr>
          <p:cNvPr id="71" name="Shape 71"/>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1: Models of Interpretation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72" name="Shape 72"/>
          <p:cNvPicPr preferRelativeResize="0"/>
          <p:nvPr/>
        </p:nvPicPr>
        <p:blipFill rotWithShape="1">
          <a:blip r:embed="rId3">
            <a:alphaModFix/>
          </a:blip>
          <a:srcRect/>
          <a:stretch/>
        </p:blipFill>
        <p:spPr>
          <a:xfrm>
            <a:off x="6630607" y="1791384"/>
            <a:ext cx="2056200" cy="19098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454650" y="1791375"/>
            <a:ext cx="6351900" cy="444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157FB9"/>
              </a:buClr>
              <a:buSzPct val="25000"/>
              <a:buFont typeface="Noto Sans Symbols"/>
              <a:buNone/>
            </a:pPr>
            <a:r>
              <a:rPr lang="en-US" sz="2800" b="1" i="0" u="none" strike="noStrike" cap="none" dirty="0" err="1">
                <a:solidFill>
                  <a:srgbClr val="6B3C19"/>
                </a:solidFill>
                <a:latin typeface="Arial Narrow"/>
                <a:ea typeface="Arial Narrow"/>
                <a:cs typeface="Arial Narrow"/>
                <a:sym typeface="Arial Narrow"/>
              </a:rPr>
              <a:t>Colonomos</a:t>
            </a:r>
            <a:r>
              <a:rPr lang="en-US" sz="2800" b="1" i="0" u="none" strike="noStrike" cap="none" dirty="0">
                <a:solidFill>
                  <a:srgbClr val="6B3C19"/>
                </a:solidFill>
                <a:latin typeface="Arial Narrow"/>
                <a:ea typeface="Arial Narrow"/>
                <a:cs typeface="Arial Narrow"/>
                <a:sym typeface="Arial Narrow"/>
              </a:rPr>
              <a:t> </a:t>
            </a:r>
            <a:r>
              <a:rPr lang="en-US" dirty="0"/>
              <a:t>Integrated</a:t>
            </a:r>
            <a:r>
              <a:rPr lang="en-US" sz="2800" b="1" i="0" u="none" strike="noStrike" cap="none" dirty="0">
                <a:solidFill>
                  <a:srgbClr val="6B3C19"/>
                </a:solidFill>
                <a:latin typeface="Arial Narrow"/>
                <a:ea typeface="Arial Narrow"/>
                <a:cs typeface="Arial Narrow"/>
                <a:sym typeface="Arial Narrow"/>
              </a:rPr>
              <a:t> Model, </a:t>
            </a:r>
            <a:r>
              <a:rPr lang="en-US" dirty="0"/>
              <a:t>(IMI)</a:t>
            </a:r>
            <a:r>
              <a:rPr lang="en-US" sz="2800" b="1" i="0" u="none" strike="noStrike" cap="none" dirty="0">
                <a:solidFill>
                  <a:srgbClr val="6B3C19"/>
                </a:solidFill>
                <a:latin typeface="Arial Narrow"/>
                <a:ea typeface="Arial Narrow"/>
                <a:cs typeface="Arial Narrow"/>
                <a:sym typeface="Arial Narrow"/>
              </a:rPr>
              <a:t> cont’d</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dirty="0">
                <a:solidFill>
                  <a:srgbClr val="6B3C19"/>
                </a:solidFill>
                <a:latin typeface="Arial Narrow"/>
                <a:ea typeface="Arial Narrow"/>
                <a:cs typeface="Arial Narrow"/>
                <a:sym typeface="Arial Narrow"/>
              </a:rPr>
              <a:t>View trainer-selected video</a:t>
            </a:r>
          </a:p>
          <a:p>
            <a:pPr marL="800100" marR="0" lvl="1" indent="-342900" algn="l" rtl="0">
              <a:spcBef>
                <a:spcPts val="480"/>
              </a:spcBef>
              <a:spcAft>
                <a:spcPts val="0"/>
              </a:spcAft>
              <a:buClr>
                <a:srgbClr val="76923C"/>
              </a:buClr>
              <a:buSzPct val="80000"/>
              <a:buFont typeface="Noto Sans Symbols"/>
              <a:buChar char="◻"/>
            </a:pPr>
            <a:r>
              <a:rPr lang="en-US" sz="2400" b="1" i="0" u="none" strike="noStrike" cap="none" dirty="0">
                <a:solidFill>
                  <a:srgbClr val="6B3C19"/>
                </a:solidFill>
                <a:latin typeface="Arial Narrow"/>
                <a:ea typeface="Arial Narrow"/>
                <a:cs typeface="Arial Narrow"/>
                <a:sym typeface="Arial Narrow"/>
              </a:rPr>
              <a:t>Assess the language of the Deaf or </a:t>
            </a:r>
            <a:r>
              <a:rPr lang="en-US" sz="2400" b="1" i="0" u="none" strike="noStrike" cap="none" dirty="0" err="1">
                <a:solidFill>
                  <a:srgbClr val="6B3C19"/>
                </a:solidFill>
                <a:latin typeface="Arial Narrow"/>
                <a:ea typeface="Arial Narrow"/>
                <a:cs typeface="Arial Narrow"/>
                <a:sym typeface="Arial Narrow"/>
              </a:rPr>
              <a:t>DeafBlind</a:t>
            </a:r>
            <a:r>
              <a:rPr lang="en-US" sz="2400" b="1" i="0" u="none" strike="noStrike" cap="none" dirty="0">
                <a:solidFill>
                  <a:srgbClr val="6B3C19"/>
                </a:solidFill>
                <a:latin typeface="Arial Narrow"/>
                <a:ea typeface="Arial Narrow"/>
                <a:cs typeface="Arial Narrow"/>
                <a:sym typeface="Arial Narrow"/>
              </a:rPr>
              <a:t> consumer (e.g., ASL dominant, semi-lingual) and determine the mode of interpreting to be used</a:t>
            </a:r>
          </a:p>
          <a:p>
            <a:pPr marL="800100" marR="0" lvl="1" indent="-342900" algn="l" rtl="0">
              <a:spcBef>
                <a:spcPts val="480"/>
              </a:spcBef>
              <a:buClr>
                <a:srgbClr val="76923C"/>
              </a:buClr>
              <a:buSzPct val="80000"/>
              <a:buFont typeface="Noto Sans Symbols"/>
              <a:buChar char="◻"/>
            </a:pPr>
            <a:r>
              <a:rPr lang="en-US" sz="2400" b="1" i="0" u="none" strike="noStrike" cap="none" dirty="0">
                <a:solidFill>
                  <a:srgbClr val="6B3C19"/>
                </a:solidFill>
                <a:latin typeface="Arial Narrow"/>
                <a:ea typeface="Arial Narrow"/>
                <a:cs typeface="Arial Narrow"/>
                <a:sym typeface="Arial Narrow"/>
              </a:rPr>
              <a:t>Discuss challenges that the consumer’s language or communication needs might present within the context of the </a:t>
            </a:r>
            <a:r>
              <a:rPr lang="en-US" sz="2400" b="1" i="0" u="none" strike="noStrike" cap="none" dirty="0" smtClean="0">
                <a:solidFill>
                  <a:srgbClr val="6B3C19"/>
                </a:solidFill>
                <a:latin typeface="Arial Narrow"/>
                <a:ea typeface="Arial Narrow"/>
                <a:cs typeface="Arial Narrow"/>
                <a:sym typeface="Arial Narrow"/>
              </a:rPr>
              <a:t>Integrated Model of Interpreting, </a:t>
            </a:r>
            <a:r>
              <a:rPr lang="en-US" sz="2400" b="1" i="0" u="none" strike="noStrike" cap="none" dirty="0">
                <a:solidFill>
                  <a:srgbClr val="6B3C19"/>
                </a:solidFill>
                <a:latin typeface="Arial Narrow"/>
                <a:ea typeface="Arial Narrow"/>
                <a:cs typeface="Arial Narrow"/>
                <a:sym typeface="Arial Narrow"/>
              </a:rPr>
              <a:t>including ideas for resolving these challenges</a:t>
            </a:r>
          </a:p>
        </p:txBody>
      </p:sp>
      <p:sp>
        <p:nvSpPr>
          <p:cNvPr id="78" name="Shape 78"/>
          <p:cNvSpPr txBox="1">
            <a:spLocks noGrp="1"/>
          </p:cNvSpPr>
          <p:nvPr>
            <p:ph type="title"/>
          </p:nvPr>
        </p:nvSpPr>
        <p:spPr>
          <a:xfrm>
            <a:off x="1972013" y="274637"/>
            <a:ext cx="6714785" cy="1143000"/>
          </a:xfrm>
          <a:prstGeom prst="rect">
            <a:avLst/>
          </a:prstGeom>
          <a:noFill/>
          <a:ln>
            <a:noFill/>
          </a:ln>
        </p:spPr>
        <p:txBody>
          <a:bodyPr lIns="91425" tIns="45700" rIns="91425" bIns="45700" anchor="t" anchorCtr="0">
            <a:noAutofit/>
          </a:bodyPr>
          <a:lstStyle/>
          <a:p>
            <a:pPr marL="0" marR="0" lvl="0" indent="0" algn="l" rtl="0">
              <a:spcBef>
                <a:spcPts val="0"/>
              </a:spcBef>
              <a:buClr>
                <a:srgbClr val="157FB9"/>
              </a:buClr>
              <a:buSzPct val="25000"/>
              <a:buFont typeface="Arial Narrow"/>
              <a:buNone/>
            </a:pPr>
            <a:r>
              <a:rPr lang="en-US" sz="3200" b="1" i="0" u="none" strike="noStrike" cap="none">
                <a:solidFill>
                  <a:srgbClr val="157FB9"/>
                </a:solidFill>
                <a:latin typeface="Arial Narrow"/>
                <a:ea typeface="Arial Narrow"/>
                <a:cs typeface="Arial Narrow"/>
                <a:sym typeface="Arial Narrow"/>
              </a:rPr>
              <a:t>Unit 1: Models of Interpretation</a:t>
            </a:r>
            <a:r>
              <a:rPr lang="en-US" sz="6000" b="1" i="0" u="none" strike="noStrike" cap="none">
                <a:solidFill>
                  <a:srgbClr val="157FB9"/>
                </a:solidFill>
                <a:latin typeface="Arial Narrow"/>
                <a:ea typeface="Arial Narrow"/>
                <a:cs typeface="Arial Narrow"/>
                <a:sym typeface="Arial Narrow"/>
              </a:rPr>
              <a:t/>
            </a:r>
            <a:br>
              <a:rPr lang="en-US" sz="6000" b="1" i="0" u="none" strike="noStrike" cap="none">
                <a:solidFill>
                  <a:srgbClr val="157FB9"/>
                </a:solidFill>
                <a:latin typeface="Arial Narrow"/>
                <a:ea typeface="Arial Narrow"/>
                <a:cs typeface="Arial Narrow"/>
                <a:sym typeface="Arial Narrow"/>
              </a:rPr>
            </a:br>
            <a:endParaRPr lang="en-US" sz="6000" b="1" i="0" u="none" strike="noStrike" cap="none">
              <a:solidFill>
                <a:srgbClr val="157FB9"/>
              </a:solidFill>
              <a:latin typeface="Arial Narrow"/>
              <a:ea typeface="Arial Narrow"/>
              <a:cs typeface="Arial Narrow"/>
              <a:sym typeface="Arial Narrow"/>
            </a:endParaRPr>
          </a:p>
        </p:txBody>
      </p:sp>
      <p:pic>
        <p:nvPicPr>
          <p:cNvPr id="79" name="Shape 79"/>
          <p:cNvPicPr preferRelativeResize="0"/>
          <p:nvPr/>
        </p:nvPicPr>
        <p:blipFill rotWithShape="1">
          <a:blip r:embed="rId3">
            <a:alphaModFix/>
          </a:blip>
          <a:srcRect/>
          <a:stretch/>
        </p:blipFill>
        <p:spPr>
          <a:xfrm>
            <a:off x="6782857" y="1791384"/>
            <a:ext cx="2056200" cy="19098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NCIEC DIC Slide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2240</Words>
  <Application>Microsoft Macintosh PowerPoint</Application>
  <PresentationFormat>On-screen Show (4:3)</PresentationFormat>
  <Paragraphs>304</Paragraphs>
  <Slides>51</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Arial Narrow</vt:lpstr>
      <vt:lpstr>Noto Sans Symbols</vt:lpstr>
      <vt:lpstr>PT Sans</vt:lpstr>
      <vt:lpstr>NCIEC DIC Slide Template</vt:lpstr>
      <vt:lpstr>PowerPoint Presentation</vt:lpstr>
      <vt:lpstr>Module 5: Interpreting Theory &amp; Practice for Deaf Interpreters </vt:lpstr>
      <vt:lpstr>Unit 1: Models of Interpretation </vt:lpstr>
      <vt:lpstr>Unit 1: Models of Interpretation </vt:lpstr>
      <vt:lpstr>Unit 1: Models of Interpretation </vt:lpstr>
      <vt:lpstr>Unit 1: Models of Interpretation </vt:lpstr>
      <vt:lpstr>Unit 1: Models of Interpretation </vt:lpstr>
      <vt:lpstr>Unit 1: Models of Interpretation </vt:lpstr>
      <vt:lpstr>Unit 1: Models of Interpretation </vt:lpstr>
      <vt:lpstr>Unit 1: Models of Interpretation </vt:lpstr>
      <vt:lpstr>Unit 1: Models of Interpretation </vt:lpstr>
      <vt:lpstr>Unit 1: Models of Interpretation </vt:lpstr>
      <vt:lpstr>Unit 1: Models of Interpretation </vt:lpstr>
      <vt:lpstr>Unit 1: Models of Interpretation </vt:lpstr>
      <vt:lpstr>Unit 1: Models of Interpretation </vt:lpstr>
      <vt:lpstr>Unit 1: Models of Interpretation </vt:lpstr>
      <vt:lpstr>Unit 2: Translation </vt:lpstr>
      <vt:lpstr>Unit 2: Translation </vt:lpstr>
      <vt:lpstr>Unit 2: Translation </vt:lpstr>
      <vt:lpstr>Unit 2: Translation </vt:lpstr>
      <vt:lpstr>Unit 2: Translation </vt:lpstr>
      <vt:lpstr>Unit 2: Translation </vt:lpstr>
      <vt:lpstr>Unit 2: Translation </vt:lpstr>
      <vt:lpstr>Unit 2: Translation </vt:lpstr>
      <vt:lpstr>Unit 2: Translation </vt:lpstr>
      <vt:lpstr>Unit 2: Translation </vt:lpstr>
      <vt:lpstr>Unit 2: Translation </vt:lpstr>
      <vt:lpstr>Unit 2: Translation </vt:lpstr>
      <vt:lpstr>Unit 2: Translation </vt:lpstr>
      <vt:lpstr>Unit 3: Consecutive Interpreting</vt:lpstr>
      <vt:lpstr>Unit 3: Consecutive Interpreting</vt:lpstr>
      <vt:lpstr>Unit 3: Consecutive Interpreting</vt:lpstr>
      <vt:lpstr>Unit 3: Consecutive Interpreting</vt:lpstr>
      <vt:lpstr>Unit 3: Consecutive Interpreting</vt:lpstr>
      <vt:lpstr>Unit 3: Consecutive Interpreting</vt:lpstr>
      <vt:lpstr>Unit 3: Consecutive Interpreting</vt:lpstr>
      <vt:lpstr>Unit 3: Consecutive Interpreting</vt:lpstr>
      <vt:lpstr>Unit 3: Consecutive Interpreting</vt:lpstr>
      <vt:lpstr>Unit 3: Consecutive Interpreting</vt:lpstr>
      <vt:lpstr>Unit 3: Consecutive Interpreting</vt:lpstr>
      <vt:lpstr>Unit 3: Consecutive Interpreting</vt:lpstr>
      <vt:lpstr>Unit 3: Consecutive Interpreting</vt:lpstr>
      <vt:lpstr>Unit 3: Consecutive Interpreting</vt:lpstr>
      <vt:lpstr>Unit 4: Simultaneous Interpreting</vt:lpstr>
      <vt:lpstr>Unit 4: Simultaneous Interpreting</vt:lpstr>
      <vt:lpstr>Unit 4: Simultaneous Interpreting</vt:lpstr>
      <vt:lpstr>Unit 4: Simultaneous Interpreting</vt:lpstr>
      <vt:lpstr>Unit 4: Simultaneous Interpreting</vt:lpstr>
      <vt:lpstr>Unit 4: Simultaneous Interpreting</vt:lpstr>
      <vt:lpstr>Unit 4: Simultaneous Interpreting</vt:lpstr>
      <vt:lpstr>Unit 4: Simultaneous Interpreting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Schafer, Trudy</cp:lastModifiedBy>
  <cp:revision>1</cp:revision>
  <dcterms:modified xsi:type="dcterms:W3CDTF">2016-03-05T02:55:27Z</dcterms:modified>
</cp:coreProperties>
</file>